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F0502020204030203" pitchFamily="34" charset="0"/>
      <p:regular r:id="rId24"/>
      <p:bold r:id="rId25"/>
      <p:italic r:id="rId26"/>
      <p:boldItalic r:id="rId27"/>
    </p:embeddedFont>
    <p:embeddedFont>
      <p:font typeface="Playfair Display" panose="00000500000000000000" pitchFamily="2" charset="0"/>
      <p:regular r:id="rId28"/>
      <p:bold r:id="rId29"/>
      <p:italic r:id="rId30"/>
      <p:boldItalic r:id="rId31"/>
    </p:embeddedFont>
    <p:embeddedFont>
      <p:font typeface="Raleway" pitchFamily="2" charset="0"/>
      <p:regular r:id="rId32"/>
      <p:bold r:id="rId33"/>
      <p:italic r:id="rId34"/>
      <p:boldItalic r:id="rId35"/>
    </p:embeddedFont>
    <p:embeddedFont>
      <p:font typeface="Raleway Medium" pitchFamily="2" charset="0"/>
      <p:regular r:id="rId36"/>
      <p:bold r:id="rId37"/>
      <p:italic r:id="rId38"/>
      <p:boldItalic r:id="rId39"/>
    </p:embeddedFont>
    <p:embeddedFont>
      <p:font typeface="Raleway SemiBold"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3797E1-CB08-4CCA-B47B-ADF28D7D1F04}">
  <a:tblStyle styleId="{FB3797E1-CB08-4CCA-B47B-ADF28D7D1F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fa5ecaaec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fa5ecaaec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157c0bb31_7_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157c0bb31_7_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157c0bb31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157c0bb3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157c0bb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157c0bb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157c0bb31_6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157c0bb31_6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0157c0bb31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0157c0bb3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fc3a2a80ee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fc3a2a80ee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0157c0bb31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0157c0bb3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0157c0bb31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0157c0bb3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0157c0bb31_7_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0157c0bb31_7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0157c0bb3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0157c0bb3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fa5ecaaec7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fa5ecaaec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157c0bb3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157c0bb3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0157c0bb3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0157c0bb3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fa5ecaaec7_0_1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fa5ecaaec7_0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157c0bb3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157c0bb3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a5ecaaec7_0_1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a5ecaaec7_0_1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0157c0bb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0157c0bb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0157c0bb3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0157c0bb3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0157c0bb3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0157c0bb3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0157c0bb3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0157c0bb3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title"/>
          </p:nvPr>
        </p:nvSpPr>
        <p:spPr>
          <a:xfrm>
            <a:off x="265500" y="1397350"/>
            <a:ext cx="4045200" cy="1318200"/>
          </a:xfrm>
          <a:prstGeom prst="rect">
            <a:avLst/>
          </a:prstGeom>
          <a:noFill/>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Business Plan </a:t>
            </a:r>
            <a:endParaRPr/>
          </a:p>
          <a:p>
            <a:pPr marL="0" lvl="0" indent="0" algn="ctr" rtl="0">
              <a:spcBef>
                <a:spcPts val="0"/>
              </a:spcBef>
              <a:spcAft>
                <a:spcPts val="0"/>
              </a:spcAft>
              <a:buNone/>
            </a:pPr>
            <a:r>
              <a:rPr lang="en" sz="4911"/>
              <a:t>Handicrafts Item</a:t>
            </a:r>
            <a:endParaRPr sz="4911"/>
          </a:p>
          <a:p>
            <a:pPr marL="0" lvl="0" indent="0" algn="ctr" rtl="0">
              <a:spcBef>
                <a:spcPts val="0"/>
              </a:spcBef>
              <a:spcAft>
                <a:spcPts val="0"/>
              </a:spcAft>
              <a:buNone/>
            </a:pPr>
            <a:endParaRPr/>
          </a:p>
        </p:txBody>
      </p:sp>
      <p:sp>
        <p:nvSpPr>
          <p:cNvPr id="73" name="Google Shape;73;p13"/>
          <p:cNvSpPr txBox="1">
            <a:spLocks noGrp="1"/>
          </p:cNvSpPr>
          <p:nvPr>
            <p:ph type="subTitle" idx="1"/>
          </p:nvPr>
        </p:nvSpPr>
        <p:spPr>
          <a:xfrm>
            <a:off x="265500" y="2735371"/>
            <a:ext cx="4045200" cy="1345500"/>
          </a:xfrm>
          <a:prstGeom prst="rect">
            <a:avLst/>
          </a:prstGeom>
          <a:noFill/>
        </p:spPr>
        <p:txBody>
          <a:bodyPr spcFirstLastPara="1" wrap="square" lIns="91425" tIns="91425" rIns="91425" bIns="91425" anchor="t" anchorCtr="0">
            <a:normAutofit/>
          </a:bodyPr>
          <a:lstStyle/>
          <a:p>
            <a:pPr marL="0" lvl="0" indent="0" algn="ctr" rtl="0">
              <a:spcBef>
                <a:spcPts val="0"/>
              </a:spcBef>
              <a:spcAft>
                <a:spcPts val="0"/>
              </a:spcAft>
              <a:buClr>
                <a:schemeClr val="dk2"/>
              </a:buClr>
              <a:buSzPts val="1100"/>
              <a:buFont typeface="Arial"/>
              <a:buNone/>
            </a:pPr>
            <a:r>
              <a:rPr lang="en" sz="6800">
                <a:solidFill>
                  <a:schemeClr val="dk2"/>
                </a:solidFill>
                <a:latin typeface="Playfair Display"/>
                <a:ea typeface="Playfair Display"/>
                <a:cs typeface="Playfair Display"/>
                <a:sym typeface="Playfair Display"/>
              </a:rPr>
              <a:t>Group 2</a:t>
            </a:r>
            <a:endParaRPr/>
          </a:p>
        </p:txBody>
      </p:sp>
      <p:sp>
        <p:nvSpPr>
          <p:cNvPr id="74" name="Google Shape;74;p1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1200"/>
              </a:spcAft>
              <a:buNone/>
            </a:pPr>
            <a:endParaRPr/>
          </a:p>
        </p:txBody>
      </p:sp>
      <p:pic>
        <p:nvPicPr>
          <p:cNvPr id="75" name="Google Shape;75;p13"/>
          <p:cNvPicPr preferRelativeResize="0"/>
          <p:nvPr/>
        </p:nvPicPr>
        <p:blipFill>
          <a:blip r:embed="rId3">
            <a:alphaModFix/>
          </a:blip>
          <a:stretch>
            <a:fillRect/>
          </a:stretch>
        </p:blipFill>
        <p:spPr>
          <a:xfrm>
            <a:off x="4939500" y="224525"/>
            <a:ext cx="3898350" cy="4643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2"/>
          <p:cNvPicPr preferRelativeResize="0"/>
          <p:nvPr/>
        </p:nvPicPr>
        <p:blipFill>
          <a:blip r:embed="rId3">
            <a:alphaModFix/>
          </a:blip>
          <a:stretch>
            <a:fillRect/>
          </a:stretch>
        </p:blipFill>
        <p:spPr>
          <a:xfrm>
            <a:off x="875025" y="557900"/>
            <a:ext cx="7224373" cy="3844399"/>
          </a:xfrm>
          <a:prstGeom prst="rect">
            <a:avLst/>
          </a:prstGeom>
          <a:noFill/>
          <a:ln>
            <a:noFill/>
          </a:ln>
        </p:spPr>
      </p:pic>
      <p:sp>
        <p:nvSpPr>
          <p:cNvPr id="135" name="Google Shape;135;p22"/>
          <p:cNvSpPr txBox="1"/>
          <p:nvPr/>
        </p:nvSpPr>
        <p:spPr>
          <a:xfrm rot="-5400000">
            <a:off x="47750" y="2280000"/>
            <a:ext cx="116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INR,Crores</a:t>
            </a:r>
            <a:endParaRPr>
              <a:latin typeface="Lato"/>
              <a:ea typeface="Lato"/>
              <a:cs typeface="Lato"/>
              <a:sym typeface="Lato"/>
            </a:endParaRPr>
          </a:p>
        </p:txBody>
      </p:sp>
      <p:sp>
        <p:nvSpPr>
          <p:cNvPr id="136" name="Google Shape;136;p22"/>
          <p:cNvSpPr txBox="1"/>
          <p:nvPr/>
        </p:nvSpPr>
        <p:spPr>
          <a:xfrm>
            <a:off x="3574200" y="4402300"/>
            <a:ext cx="1995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a:ea typeface="Lato"/>
                <a:cs typeface="Lato"/>
                <a:sym typeface="Lato"/>
              </a:rPr>
              <a:t>Financial Year</a:t>
            </a:r>
            <a:endParaRPr>
              <a:latin typeface="Lato"/>
              <a:ea typeface="Lato"/>
              <a:cs typeface="Lato"/>
              <a:sym typeface="Lato"/>
            </a:endParaRPr>
          </a:p>
        </p:txBody>
      </p:sp>
      <p:sp>
        <p:nvSpPr>
          <p:cNvPr id="137" name="Google Shape;137;p22"/>
          <p:cNvSpPr txBox="1"/>
          <p:nvPr/>
        </p:nvSpPr>
        <p:spPr>
          <a:xfrm>
            <a:off x="2401000" y="557900"/>
            <a:ext cx="448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chemeClr val="lt1"/>
                </a:highlight>
                <a:latin typeface="Lato"/>
                <a:ea typeface="Lato"/>
                <a:cs typeface="Lato"/>
                <a:sym typeface="Lato"/>
              </a:rPr>
              <a:t>Domestic Consumption of Handicraft Products</a:t>
            </a:r>
            <a:endParaRPr>
              <a:highlight>
                <a:schemeClr val="lt1"/>
              </a:highlight>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Competition |  Advantage</a:t>
            </a:r>
            <a:endParaRPr sz="3000"/>
          </a:p>
        </p:txBody>
      </p:sp>
      <p:sp>
        <p:nvSpPr>
          <p:cNvPr id="143" name="Google Shape;143;p23"/>
          <p:cNvSpPr txBox="1"/>
          <p:nvPr/>
        </p:nvSpPr>
        <p:spPr>
          <a:xfrm>
            <a:off x="1377600" y="1571625"/>
            <a:ext cx="3194400" cy="17547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Font typeface="Lato"/>
              <a:buChar char="❏"/>
            </a:pPr>
            <a:r>
              <a:rPr lang="en" sz="1700">
                <a:solidFill>
                  <a:schemeClr val="lt1"/>
                </a:solidFill>
                <a:latin typeface="Lato"/>
                <a:ea typeface="Lato"/>
                <a:cs typeface="Lato"/>
                <a:sym typeface="Lato"/>
              </a:rPr>
              <a:t>All the local handicraft sellers. </a:t>
            </a:r>
            <a:endParaRPr sz="1700">
              <a:solidFill>
                <a:schemeClr val="lt1"/>
              </a:solidFill>
              <a:latin typeface="Lato"/>
              <a:ea typeface="Lato"/>
              <a:cs typeface="Lato"/>
              <a:sym typeface="Lato"/>
            </a:endParaRPr>
          </a:p>
          <a:p>
            <a:pPr marL="457200" lvl="0" indent="-336550" algn="l" rtl="0">
              <a:spcBef>
                <a:spcPts val="0"/>
              </a:spcBef>
              <a:spcAft>
                <a:spcPts val="0"/>
              </a:spcAft>
              <a:buClr>
                <a:schemeClr val="lt1"/>
              </a:buClr>
              <a:buSzPts val="1700"/>
              <a:buFont typeface="Lato"/>
              <a:buChar char="❏"/>
            </a:pPr>
            <a:r>
              <a:rPr lang="en" sz="1700">
                <a:solidFill>
                  <a:schemeClr val="lt1"/>
                </a:solidFill>
                <a:latin typeface="Lato"/>
                <a:ea typeface="Lato"/>
                <a:cs typeface="Lato"/>
                <a:sym typeface="Lato"/>
              </a:rPr>
              <a:t>Other sellers’ products available  on online shopping websites such as Amazon, Flipkart.</a:t>
            </a:r>
            <a:endParaRPr sz="1700">
              <a:solidFill>
                <a:schemeClr val="lt1"/>
              </a:solidFill>
              <a:latin typeface="Lato"/>
              <a:ea typeface="Lato"/>
              <a:cs typeface="Lato"/>
              <a:sym typeface="Lato"/>
            </a:endParaRPr>
          </a:p>
        </p:txBody>
      </p:sp>
      <p:sp>
        <p:nvSpPr>
          <p:cNvPr id="144" name="Google Shape;144;p23"/>
          <p:cNvSpPr txBox="1"/>
          <p:nvPr/>
        </p:nvSpPr>
        <p:spPr>
          <a:xfrm>
            <a:off x="5092475" y="1459375"/>
            <a:ext cx="3765900" cy="2401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Font typeface="Lato"/>
              <a:buChar char="❏"/>
            </a:pPr>
            <a:r>
              <a:rPr lang="en" sz="1800">
                <a:solidFill>
                  <a:schemeClr val="lt1"/>
                </a:solidFill>
                <a:latin typeface="Lato"/>
                <a:ea typeface="Lato"/>
                <a:cs typeface="Lato"/>
                <a:sym typeface="Lato"/>
              </a:rPr>
              <a:t>Making our company products more attractive and creative so that we can attract more customers and get advantage over the other competing companies.</a:t>
            </a:r>
            <a:endParaRPr sz="1800">
              <a:solidFill>
                <a:schemeClr val="lt1"/>
              </a:solidFill>
              <a:latin typeface="Lato"/>
              <a:ea typeface="Lato"/>
              <a:cs typeface="Lato"/>
              <a:sym typeface="Lato"/>
            </a:endParaRPr>
          </a:p>
          <a:p>
            <a:pPr marL="457200" lvl="0" indent="-342900" algn="l" rtl="0">
              <a:spcBef>
                <a:spcPts val="0"/>
              </a:spcBef>
              <a:spcAft>
                <a:spcPts val="0"/>
              </a:spcAft>
              <a:buClr>
                <a:schemeClr val="lt1"/>
              </a:buClr>
              <a:buSzPts val="1800"/>
              <a:buFont typeface="Lato"/>
              <a:buChar char="❏"/>
            </a:pPr>
            <a:r>
              <a:rPr lang="en" sz="1800">
                <a:solidFill>
                  <a:schemeClr val="lt1"/>
                </a:solidFill>
                <a:latin typeface="Lato"/>
                <a:ea typeface="Lato"/>
                <a:cs typeface="Lato"/>
                <a:sym typeface="Lato"/>
              </a:rPr>
              <a:t>We also provide customized products for our customers.</a:t>
            </a:r>
            <a:endParaRPr sz="18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4"/>
          <p:cNvSpPr txBox="1">
            <a:spLocks noGrp="1"/>
          </p:cNvSpPr>
          <p:nvPr>
            <p:ph type="ctrTitle"/>
          </p:nvPr>
        </p:nvSpPr>
        <p:spPr>
          <a:xfrm>
            <a:off x="330195" y="405671"/>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dirty="0"/>
              <a:t>Strategy</a:t>
            </a:r>
            <a:endParaRPr sz="3000" dirty="0"/>
          </a:p>
        </p:txBody>
      </p:sp>
      <p:sp>
        <p:nvSpPr>
          <p:cNvPr id="150" name="Google Shape;150;p24"/>
          <p:cNvSpPr txBox="1">
            <a:spLocks noGrp="1"/>
          </p:cNvSpPr>
          <p:nvPr>
            <p:ph type="subTitle" idx="1"/>
          </p:nvPr>
        </p:nvSpPr>
        <p:spPr>
          <a:xfrm>
            <a:off x="330195" y="1041991"/>
            <a:ext cx="8483611" cy="3695837"/>
          </a:xfrm>
          <a:prstGeom prst="rect">
            <a:avLst/>
          </a:prstGeom>
        </p:spPr>
        <p:txBody>
          <a:bodyPr spcFirstLastPara="1" wrap="square" lIns="91425" tIns="91425" rIns="91425" bIns="91425" anchor="b" anchorCtr="0">
            <a:noAutofit/>
          </a:bodyPr>
          <a:lstStyle/>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Sell at affordable prices.</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Sell Non-toxic, Biodegradable, Attractive and Eco-friendly  items.</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Selling on  a third party Marketplaces like flipkart, amazon, pinterest</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We will work hard to procure a loyal customer base which further helps in word of mouth publicity.</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Offering incentives to current  customers if they refer a person who makes a purchase.</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We also provide customized products to satisfy our customers.</a:t>
            </a:r>
            <a:endParaRPr sz="1600" dirty="0">
              <a:latin typeface="Arial"/>
              <a:ea typeface="Arial"/>
              <a:cs typeface="Arial"/>
              <a:sym typeface="Arial"/>
            </a:endParaRPr>
          </a:p>
          <a:p>
            <a:pPr marL="457200" lvl="0" indent="-327025" algn="l" rtl="0">
              <a:lnSpc>
                <a:spcPct val="115000"/>
              </a:lnSpc>
              <a:spcBef>
                <a:spcPts val="0"/>
              </a:spcBef>
              <a:spcAft>
                <a:spcPts val="0"/>
              </a:spcAft>
              <a:buSzPct val="100000"/>
              <a:buFont typeface="Arial"/>
              <a:buChar char="❏"/>
            </a:pPr>
            <a:r>
              <a:rPr lang="en" sz="1600" dirty="0">
                <a:latin typeface="Arial"/>
                <a:ea typeface="Arial"/>
                <a:cs typeface="Arial"/>
                <a:sym typeface="Arial"/>
              </a:rPr>
              <a:t>We conduct timely surveys to know about customer satisfaction .</a:t>
            </a:r>
            <a:endParaRPr sz="1600" dirty="0">
              <a:latin typeface="Arial"/>
              <a:ea typeface="Arial"/>
              <a:cs typeface="Arial"/>
              <a:sym typeface="Arial"/>
            </a:endParaRPr>
          </a:p>
          <a:p>
            <a:pPr marL="457200" lvl="0" indent="0" algn="l" rtl="0">
              <a:lnSpc>
                <a:spcPct val="115000"/>
              </a:lnSpc>
              <a:spcBef>
                <a:spcPts val="0"/>
              </a:spcBef>
              <a:spcAft>
                <a:spcPts val="0"/>
              </a:spcAft>
              <a:buNone/>
            </a:pPr>
            <a:endParaRPr sz="1600" dirty="0">
              <a:latin typeface="Arial"/>
              <a:ea typeface="Arial"/>
              <a:cs typeface="Arial"/>
              <a:sym typeface="Arial"/>
            </a:endParaRPr>
          </a:p>
          <a:p>
            <a:pPr marL="0" lvl="0" indent="0" algn="l" rtl="0">
              <a:lnSpc>
                <a:spcPct val="115000"/>
              </a:lnSpc>
              <a:spcBef>
                <a:spcPts val="0"/>
              </a:spcBef>
              <a:spcAft>
                <a:spcPts val="0"/>
              </a:spcAft>
              <a:buNone/>
            </a:pPr>
            <a:r>
              <a:rPr lang="en" sz="1600" dirty="0">
                <a:latin typeface="Arial"/>
                <a:ea typeface="Arial"/>
                <a:cs typeface="Arial"/>
                <a:sym typeface="Arial"/>
              </a:rPr>
              <a:t>By following the above strategies we make sure that we satisfy our customers and earn their loyalty.</a:t>
            </a:r>
          </a:p>
          <a:p>
            <a:pPr marL="0" lvl="0" indent="0" algn="l" rtl="0">
              <a:lnSpc>
                <a:spcPct val="115000"/>
              </a:lnSpc>
              <a:spcBef>
                <a:spcPts val="0"/>
              </a:spcBef>
              <a:spcAft>
                <a:spcPts val="0"/>
              </a:spcAft>
              <a:buNone/>
            </a:pP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5"/>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300"/>
              <a:t>Marketing and sale strategies we will adopt are:</a:t>
            </a:r>
            <a:endParaRPr sz="2300"/>
          </a:p>
        </p:txBody>
      </p:sp>
      <p:sp>
        <p:nvSpPr>
          <p:cNvPr id="157" name="Google Shape;157;p25"/>
          <p:cNvSpPr txBox="1">
            <a:spLocks noGrp="1"/>
          </p:cNvSpPr>
          <p:nvPr>
            <p:ph type="subTitle" idx="1"/>
          </p:nvPr>
        </p:nvSpPr>
        <p:spPr>
          <a:xfrm>
            <a:off x="2390275" y="1547075"/>
            <a:ext cx="6331500" cy="2893200"/>
          </a:xfrm>
          <a:prstGeom prst="rect">
            <a:avLst/>
          </a:prstGeom>
        </p:spPr>
        <p:txBody>
          <a:bodyPr spcFirstLastPara="1" wrap="square" lIns="91425" tIns="91425" rIns="91425" bIns="91425" anchor="b" anchorCtr="0">
            <a:normAutofit/>
          </a:bodyPr>
          <a:lstStyle/>
          <a:p>
            <a:pPr marL="457200" lvl="0" indent="-342900" algn="l" rtl="0">
              <a:spcBef>
                <a:spcPts val="0"/>
              </a:spcBef>
              <a:spcAft>
                <a:spcPts val="0"/>
              </a:spcAft>
              <a:buSzPts val="1800"/>
              <a:buChar char="❏"/>
            </a:pPr>
            <a:r>
              <a:rPr lang="en"/>
              <a:t>Promoting our brand on all social media platforms and popularising that our products are eco-friendly.</a:t>
            </a:r>
            <a:endParaRPr/>
          </a:p>
          <a:p>
            <a:pPr marL="457200" lvl="0" indent="-342900" algn="l" rtl="0">
              <a:spcBef>
                <a:spcPts val="0"/>
              </a:spcBef>
              <a:spcAft>
                <a:spcPts val="0"/>
              </a:spcAft>
              <a:buSzPts val="1800"/>
              <a:buChar char="❏"/>
            </a:pPr>
            <a:r>
              <a:rPr lang="en"/>
              <a:t>Maintaining a intimately unique website to attract customers and starting a blog.</a:t>
            </a:r>
            <a:endParaRPr/>
          </a:p>
          <a:p>
            <a:pPr marL="457200" lvl="0" indent="-342900" algn="l" rtl="0">
              <a:spcBef>
                <a:spcPts val="0"/>
              </a:spcBef>
              <a:spcAft>
                <a:spcPts val="0"/>
              </a:spcAft>
              <a:buSzPts val="1800"/>
              <a:buChar char="❏"/>
            </a:pPr>
            <a:r>
              <a:rPr lang="en"/>
              <a:t>Posting short documentary videos of our artisans and worker on our website blog.</a:t>
            </a:r>
            <a:endParaRPr/>
          </a:p>
          <a:p>
            <a:pPr marL="457200" lvl="0" indent="-342900" algn="l" rtl="0">
              <a:spcBef>
                <a:spcPts val="0"/>
              </a:spcBef>
              <a:spcAft>
                <a:spcPts val="0"/>
              </a:spcAft>
              <a:buSzPts val="1800"/>
              <a:buChar char="❏"/>
            </a:pPr>
            <a:r>
              <a:rPr lang="en"/>
              <a:t>Making paid promotions with social influencers.</a:t>
            </a:r>
            <a:endParaRPr/>
          </a:p>
          <a:p>
            <a:pPr marL="457200" lvl="0" indent="-342900" algn="l" rtl="0">
              <a:spcBef>
                <a:spcPts val="0"/>
              </a:spcBef>
              <a:spcAft>
                <a:spcPts val="0"/>
              </a:spcAft>
              <a:buSzPts val="1800"/>
              <a:buChar char="❏"/>
            </a:pPr>
            <a:r>
              <a:rPr lang="en"/>
              <a:t>Organising craft bazaars and participating in trade fests.</a:t>
            </a:r>
            <a:endParaRPr/>
          </a:p>
          <a:p>
            <a:pPr marL="0" lvl="0" indent="0" algn="l" rtl="0">
              <a:spcBef>
                <a:spcPts val="0"/>
              </a:spcBef>
              <a:spcAft>
                <a:spcPts val="0"/>
              </a:spcAft>
              <a:buNone/>
            </a:pPr>
            <a:endParaRPr/>
          </a:p>
        </p:txBody>
      </p:sp>
      <p:pic>
        <p:nvPicPr>
          <p:cNvPr id="4" name="Google Shape;151;p24">
            <a:extLst>
              <a:ext uri="{FF2B5EF4-FFF2-40B4-BE49-F238E27FC236}">
                <a16:creationId xmlns:a16="http://schemas.microsoft.com/office/drawing/2014/main" id="{362CE559-2DB3-4E5C-B037-28283A047D35}"/>
              </a:ext>
            </a:extLst>
          </p:cNvPr>
          <p:cNvPicPr preferRelativeResize="0"/>
          <p:nvPr/>
        </p:nvPicPr>
        <p:blipFill rotWithShape="1">
          <a:blip r:embed="rId3">
            <a:alphaModFix/>
          </a:blip>
          <a:srcRect b="5285"/>
          <a:stretch/>
        </p:blipFill>
        <p:spPr>
          <a:xfrm>
            <a:off x="71707" y="1547075"/>
            <a:ext cx="2410600" cy="1900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Business Model</a:t>
            </a:r>
            <a:endParaRPr sz="3000"/>
          </a:p>
        </p:txBody>
      </p:sp>
      <p:sp>
        <p:nvSpPr>
          <p:cNvPr id="163" name="Google Shape;163;p26"/>
          <p:cNvSpPr txBox="1"/>
          <p:nvPr/>
        </p:nvSpPr>
        <p:spPr>
          <a:xfrm>
            <a:off x="612325" y="1296075"/>
            <a:ext cx="7664100" cy="2682900"/>
          </a:xfrm>
          <a:prstGeom prst="rect">
            <a:avLst/>
          </a:prstGeom>
          <a:solidFill>
            <a:schemeClr val="dk1"/>
          </a:solidFill>
          <a:ln>
            <a:noFill/>
          </a:ln>
        </p:spPr>
        <p:txBody>
          <a:bodyPr spcFirstLastPara="1" wrap="square" lIns="91425" tIns="91425" rIns="91425" bIns="91425" anchor="t" anchorCtr="0">
            <a:spAutoFit/>
          </a:bodyPr>
          <a:lstStyle/>
          <a:p>
            <a:pPr marL="457200" lvl="0" indent="-368300" algn="l" rtl="0">
              <a:lnSpc>
                <a:spcPct val="115000"/>
              </a:lnSpc>
              <a:spcBef>
                <a:spcPts val="1300"/>
              </a:spcBef>
              <a:spcAft>
                <a:spcPts val="0"/>
              </a:spcAft>
              <a:buClr>
                <a:schemeClr val="lt1"/>
              </a:buClr>
              <a:buSzPts val="2200"/>
              <a:buFont typeface="Lato"/>
              <a:buChar char="❏"/>
            </a:pPr>
            <a:r>
              <a:rPr lang="en" sz="1700" b="1">
                <a:solidFill>
                  <a:schemeClr val="lt1"/>
                </a:solidFill>
              </a:rPr>
              <a:t>Concept</a:t>
            </a:r>
            <a:r>
              <a:rPr lang="en" sz="1700">
                <a:solidFill>
                  <a:schemeClr val="lt1"/>
                </a:solidFill>
              </a:rPr>
              <a:t> – We create and sell our own arts and craft products.</a:t>
            </a:r>
            <a:endParaRPr sz="1700">
              <a:solidFill>
                <a:schemeClr val="lt1"/>
              </a:solidFill>
            </a:endParaRPr>
          </a:p>
          <a:p>
            <a:pPr marL="457200" lvl="0" indent="-368300" algn="l" rtl="0">
              <a:lnSpc>
                <a:spcPct val="115000"/>
              </a:lnSpc>
              <a:spcBef>
                <a:spcPts val="0"/>
              </a:spcBef>
              <a:spcAft>
                <a:spcPts val="0"/>
              </a:spcAft>
              <a:buClr>
                <a:schemeClr val="lt1"/>
              </a:buClr>
              <a:buSzPts val="2200"/>
              <a:buFont typeface="Lato"/>
              <a:buChar char="❏"/>
            </a:pPr>
            <a:r>
              <a:rPr lang="en" sz="1700" b="1">
                <a:solidFill>
                  <a:schemeClr val="lt1"/>
                </a:solidFill>
              </a:rPr>
              <a:t>Production</a:t>
            </a:r>
            <a:r>
              <a:rPr lang="en" sz="1700">
                <a:solidFill>
                  <a:schemeClr val="lt1"/>
                </a:solidFill>
              </a:rPr>
              <a:t> – Everything is done in house by our team.</a:t>
            </a:r>
            <a:endParaRPr sz="1700">
              <a:solidFill>
                <a:schemeClr val="lt1"/>
              </a:solidFill>
            </a:endParaRPr>
          </a:p>
          <a:p>
            <a:pPr marL="457200" lvl="0" indent="-368300" algn="l" rtl="0">
              <a:lnSpc>
                <a:spcPct val="115000"/>
              </a:lnSpc>
              <a:spcBef>
                <a:spcPts val="0"/>
              </a:spcBef>
              <a:spcAft>
                <a:spcPts val="0"/>
              </a:spcAft>
              <a:buClr>
                <a:schemeClr val="lt1"/>
              </a:buClr>
              <a:buSzPts val="2200"/>
              <a:buFont typeface="Lato"/>
              <a:buChar char="❏"/>
            </a:pPr>
            <a:r>
              <a:rPr lang="en" sz="1700" b="1">
                <a:solidFill>
                  <a:schemeClr val="lt1"/>
                </a:solidFill>
              </a:rPr>
              <a:t>Product Delivery Methods</a:t>
            </a:r>
            <a:r>
              <a:rPr lang="en" sz="1700">
                <a:solidFill>
                  <a:schemeClr val="lt1"/>
                </a:solidFill>
              </a:rPr>
              <a:t> – Online website (Amazon, flipkart, etc.), or at our offline store.</a:t>
            </a:r>
            <a:endParaRPr sz="1700">
              <a:solidFill>
                <a:schemeClr val="lt1"/>
              </a:solidFill>
            </a:endParaRPr>
          </a:p>
          <a:p>
            <a:pPr marL="457200" lvl="0" indent="-368300" algn="l" rtl="0">
              <a:lnSpc>
                <a:spcPct val="115000"/>
              </a:lnSpc>
              <a:spcBef>
                <a:spcPts val="0"/>
              </a:spcBef>
              <a:spcAft>
                <a:spcPts val="0"/>
              </a:spcAft>
              <a:buClr>
                <a:schemeClr val="lt1"/>
              </a:buClr>
              <a:buSzPts val="2200"/>
              <a:buFont typeface="Lato"/>
              <a:buChar char="❏"/>
            </a:pPr>
            <a:r>
              <a:rPr lang="en" sz="1700" b="1">
                <a:solidFill>
                  <a:schemeClr val="lt1"/>
                </a:solidFill>
              </a:rPr>
              <a:t>Sales &amp; Marketing</a:t>
            </a:r>
            <a:r>
              <a:rPr lang="en" sz="1700">
                <a:solidFill>
                  <a:schemeClr val="lt1"/>
                </a:solidFill>
              </a:rPr>
              <a:t> – We are responsible for all levels of sales and marketing.</a:t>
            </a:r>
            <a:endParaRPr sz="1700">
              <a:solidFill>
                <a:schemeClr val="lt1"/>
              </a:solidFill>
            </a:endParaRPr>
          </a:p>
          <a:p>
            <a:pPr marL="457200" lvl="0" indent="-368300" algn="l" rtl="0">
              <a:lnSpc>
                <a:spcPct val="115000"/>
              </a:lnSpc>
              <a:spcBef>
                <a:spcPts val="0"/>
              </a:spcBef>
              <a:spcAft>
                <a:spcPts val="0"/>
              </a:spcAft>
              <a:buClr>
                <a:schemeClr val="lt1"/>
              </a:buClr>
              <a:buSzPts val="2200"/>
              <a:buFont typeface="Lato"/>
              <a:buChar char="❏"/>
            </a:pPr>
            <a:r>
              <a:rPr lang="en" sz="1700" b="1">
                <a:solidFill>
                  <a:schemeClr val="lt1"/>
                </a:solidFill>
              </a:rPr>
              <a:t>Location</a:t>
            </a:r>
            <a:r>
              <a:rPr lang="en" sz="1700">
                <a:solidFill>
                  <a:schemeClr val="lt1"/>
                </a:solidFill>
              </a:rPr>
              <a:t> – Offline store in Tirupati, Andhra Pradesh.</a:t>
            </a:r>
            <a:endParaRPr sz="1700" b="1">
              <a:solidFill>
                <a:schemeClr val="lt1"/>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9" name="Google Shape;169;p27"/>
          <p:cNvSpPr txBox="1"/>
          <p:nvPr/>
        </p:nvSpPr>
        <p:spPr>
          <a:xfrm>
            <a:off x="758475" y="785825"/>
            <a:ext cx="7592700" cy="1334100"/>
          </a:xfrm>
          <a:prstGeom prst="rect">
            <a:avLst/>
          </a:prstGeom>
          <a:noFill/>
          <a:ln>
            <a:noFill/>
          </a:ln>
        </p:spPr>
        <p:txBody>
          <a:bodyPr spcFirstLastPara="1" wrap="square" lIns="91425" tIns="91425" rIns="91425" bIns="91425" anchor="t" anchorCtr="0">
            <a:spAutoFit/>
          </a:bodyPr>
          <a:lstStyle/>
          <a:p>
            <a:pPr marL="457200" lvl="0" indent="-368300" algn="l" rtl="0">
              <a:lnSpc>
                <a:spcPct val="115000"/>
              </a:lnSpc>
              <a:spcBef>
                <a:spcPts val="1300"/>
              </a:spcBef>
              <a:spcAft>
                <a:spcPts val="0"/>
              </a:spcAft>
              <a:buClr>
                <a:schemeClr val="lt1"/>
              </a:buClr>
              <a:buSzPts val="2200"/>
              <a:buFont typeface="Lato"/>
              <a:buChar char="❏"/>
            </a:pPr>
            <a:r>
              <a:rPr lang="en" sz="1700" b="1">
                <a:solidFill>
                  <a:schemeClr val="lt1"/>
                </a:solidFill>
              </a:rPr>
              <a:t>Start-up Costs</a:t>
            </a:r>
            <a:r>
              <a:rPr lang="en" sz="1700">
                <a:solidFill>
                  <a:schemeClr val="lt1"/>
                </a:solidFill>
              </a:rPr>
              <a:t> – Costs will be based on website services we require and specific production equipment and materials.</a:t>
            </a:r>
            <a:endParaRPr sz="1700">
              <a:solidFill>
                <a:schemeClr val="lt1"/>
              </a:solidFill>
            </a:endParaRPr>
          </a:p>
          <a:p>
            <a:pPr marL="457200" lvl="0" indent="0" algn="l" rtl="0">
              <a:lnSpc>
                <a:spcPct val="115000"/>
              </a:lnSpc>
              <a:spcBef>
                <a:spcPts val="1900"/>
              </a:spcBef>
              <a:spcAft>
                <a:spcPts val="1900"/>
              </a:spcAft>
              <a:buNone/>
            </a:pPr>
            <a:endParaRPr>
              <a:solidFill>
                <a:schemeClr val="lt1"/>
              </a:solidFill>
              <a:latin typeface="Lato"/>
              <a:ea typeface="Lato"/>
              <a:cs typeface="Lato"/>
              <a:sym typeface="Lato"/>
            </a:endParaRPr>
          </a:p>
        </p:txBody>
      </p:sp>
      <p:sp>
        <p:nvSpPr>
          <p:cNvPr id="170" name="Google Shape;170;p27"/>
          <p:cNvSpPr txBox="1"/>
          <p:nvPr/>
        </p:nvSpPr>
        <p:spPr>
          <a:xfrm>
            <a:off x="678675" y="1696725"/>
            <a:ext cx="7672500" cy="2934600"/>
          </a:xfrm>
          <a:prstGeom prst="rect">
            <a:avLst/>
          </a:prstGeom>
          <a:noFill/>
          <a:ln>
            <a:noFill/>
          </a:ln>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sz="2000">
                <a:solidFill>
                  <a:schemeClr val="lt1"/>
                </a:solidFill>
                <a:latin typeface="Raleway Medium"/>
                <a:ea typeface="Raleway Medium"/>
                <a:cs typeface="Raleway Medium"/>
                <a:sym typeface="Raleway Medium"/>
              </a:rPr>
              <a:t>Strategic Goals :</a:t>
            </a:r>
            <a:endParaRPr sz="2000">
              <a:solidFill>
                <a:schemeClr val="lt1"/>
              </a:solidFill>
              <a:latin typeface="Raleway Medium"/>
              <a:ea typeface="Raleway Medium"/>
              <a:cs typeface="Raleway Medium"/>
              <a:sym typeface="Raleway Medium"/>
            </a:endParaRPr>
          </a:p>
          <a:p>
            <a:pPr marL="457200" lvl="0" indent="-355600" algn="l" rtl="0">
              <a:spcBef>
                <a:spcPts val="0"/>
              </a:spcBef>
              <a:spcAft>
                <a:spcPts val="0"/>
              </a:spcAft>
              <a:buClr>
                <a:schemeClr val="lt1"/>
              </a:buClr>
              <a:buSzPts val="2000"/>
              <a:buFont typeface="Raleway Medium"/>
              <a:buAutoNum type="arabicPeriod"/>
            </a:pPr>
            <a:r>
              <a:rPr lang="en" sz="2000">
                <a:solidFill>
                  <a:schemeClr val="lt1"/>
                </a:solidFill>
                <a:latin typeface="Raleway Medium"/>
                <a:ea typeface="Raleway Medium"/>
                <a:cs typeface="Raleway Medium"/>
                <a:sym typeface="Raleway Medium"/>
              </a:rPr>
              <a:t>Attain the production space, come in terms with the transportation services and the online sellers.</a:t>
            </a:r>
            <a:endParaRPr sz="2000">
              <a:solidFill>
                <a:schemeClr val="lt1"/>
              </a:solidFill>
              <a:latin typeface="Raleway Medium"/>
              <a:ea typeface="Raleway Medium"/>
              <a:cs typeface="Raleway Medium"/>
              <a:sym typeface="Raleway Medium"/>
            </a:endParaRPr>
          </a:p>
          <a:p>
            <a:pPr marL="457200" lvl="0" indent="-355600" algn="l" rtl="0">
              <a:spcBef>
                <a:spcPts val="0"/>
              </a:spcBef>
              <a:spcAft>
                <a:spcPts val="0"/>
              </a:spcAft>
              <a:buClr>
                <a:schemeClr val="lt1"/>
              </a:buClr>
              <a:buSzPts val="2000"/>
              <a:buFont typeface="Raleway Medium"/>
              <a:buAutoNum type="arabicPeriod"/>
            </a:pPr>
            <a:r>
              <a:rPr lang="en" sz="2000">
                <a:solidFill>
                  <a:schemeClr val="lt1"/>
                </a:solidFill>
                <a:latin typeface="Raleway Medium"/>
                <a:ea typeface="Raleway Medium"/>
                <a:cs typeface="Raleway Medium"/>
                <a:sym typeface="Raleway Medium"/>
              </a:rPr>
              <a:t>Hiring the teams: Artisan team, Web team, Sales team.</a:t>
            </a:r>
            <a:endParaRPr sz="2000">
              <a:solidFill>
                <a:schemeClr val="lt1"/>
              </a:solidFill>
              <a:latin typeface="Raleway Medium"/>
              <a:ea typeface="Raleway Medium"/>
              <a:cs typeface="Raleway Medium"/>
              <a:sym typeface="Raleway Medium"/>
            </a:endParaRPr>
          </a:p>
          <a:p>
            <a:pPr marL="457200" lvl="0" indent="-355600" algn="l" rtl="0">
              <a:spcBef>
                <a:spcPts val="0"/>
              </a:spcBef>
              <a:spcAft>
                <a:spcPts val="0"/>
              </a:spcAft>
              <a:buClr>
                <a:schemeClr val="lt1"/>
              </a:buClr>
              <a:buSzPts val="2000"/>
              <a:buFont typeface="Raleway Medium"/>
              <a:buAutoNum type="arabicPeriod"/>
            </a:pPr>
            <a:r>
              <a:rPr lang="en" sz="2000">
                <a:solidFill>
                  <a:schemeClr val="lt1"/>
                </a:solidFill>
                <a:latin typeface="Raleway Medium"/>
                <a:ea typeface="Raleway Medium"/>
                <a:cs typeface="Raleway Medium"/>
                <a:sym typeface="Raleway Medium"/>
              </a:rPr>
              <a:t>Start the offline store once we reach the sales income as twice of our initial investments and operational expenditure.</a:t>
            </a:r>
            <a:endParaRPr sz="2000">
              <a:solidFill>
                <a:schemeClr val="lt1"/>
              </a:solidFill>
              <a:latin typeface="Raleway Medium"/>
              <a:ea typeface="Raleway Medium"/>
              <a:cs typeface="Raleway Medium"/>
              <a:sym typeface="Raleway Medium"/>
            </a:endParaRPr>
          </a:p>
          <a:p>
            <a:pPr marL="457200" lvl="0" indent="-355600" algn="l" rtl="0">
              <a:spcBef>
                <a:spcPts val="0"/>
              </a:spcBef>
              <a:spcAft>
                <a:spcPts val="0"/>
              </a:spcAft>
              <a:buClr>
                <a:schemeClr val="lt1"/>
              </a:buClr>
              <a:buSzPts val="2000"/>
              <a:buFont typeface="Raleway Medium"/>
              <a:buAutoNum type="arabicPeriod"/>
            </a:pPr>
            <a:r>
              <a:rPr lang="en" sz="2000">
                <a:solidFill>
                  <a:schemeClr val="lt1"/>
                </a:solidFill>
                <a:latin typeface="Raleway Medium"/>
                <a:ea typeface="Raleway Medium"/>
                <a:cs typeface="Raleway Medium"/>
                <a:sym typeface="Raleway Medium"/>
              </a:rPr>
              <a:t>Give discounts to customers, so to speed up the income while having enough time to pay the loans timely.</a:t>
            </a:r>
            <a:endParaRPr sz="2000">
              <a:solidFill>
                <a:schemeClr val="lt1"/>
              </a:solidFill>
              <a:latin typeface="Raleway Medium"/>
              <a:ea typeface="Raleway Medium"/>
              <a:cs typeface="Raleway Medium"/>
              <a:sym typeface="Raleway Medium"/>
            </a:endParaRPr>
          </a:p>
          <a:p>
            <a:pPr marL="457200" lvl="0" indent="-355600" algn="l" rtl="0">
              <a:spcBef>
                <a:spcPts val="0"/>
              </a:spcBef>
              <a:spcAft>
                <a:spcPts val="0"/>
              </a:spcAft>
              <a:buClr>
                <a:schemeClr val="lt1"/>
              </a:buClr>
              <a:buSzPts val="2000"/>
              <a:buFont typeface="Raleway Medium"/>
              <a:buAutoNum type="arabicPeriod"/>
            </a:pPr>
            <a:r>
              <a:rPr lang="en" sz="2000">
                <a:solidFill>
                  <a:schemeClr val="lt1"/>
                </a:solidFill>
                <a:latin typeface="Raleway Medium"/>
                <a:ea typeface="Raleway Medium"/>
                <a:cs typeface="Raleway Medium"/>
                <a:sym typeface="Raleway Medium"/>
              </a:rPr>
              <a:t>Launch our own app, so we do not require to depend on the online partners</a:t>
            </a:r>
            <a:endParaRPr sz="2000">
              <a:solidFill>
                <a:schemeClr val="lt1"/>
              </a:solidFill>
              <a:latin typeface="Raleway Medium"/>
              <a:ea typeface="Raleway Medium"/>
              <a:cs typeface="Raleway Medium"/>
              <a:sym typeface="Raleway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8"/>
          <p:cNvSpPr txBox="1">
            <a:spLocks noGrp="1"/>
          </p:cNvSpPr>
          <p:nvPr>
            <p:ph type="ctrTitle"/>
          </p:nvPr>
        </p:nvSpPr>
        <p:spPr>
          <a:xfrm>
            <a:off x="406675" y="54707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Management</a:t>
            </a:r>
            <a:endParaRPr sz="3000"/>
          </a:p>
        </p:txBody>
      </p:sp>
      <p:sp>
        <p:nvSpPr>
          <p:cNvPr id="176" name="Google Shape;176;p28"/>
          <p:cNvSpPr txBox="1">
            <a:spLocks noGrp="1"/>
          </p:cNvSpPr>
          <p:nvPr>
            <p:ph type="subTitle" idx="1"/>
          </p:nvPr>
        </p:nvSpPr>
        <p:spPr>
          <a:xfrm>
            <a:off x="589350" y="2175275"/>
            <a:ext cx="8132400" cy="2475300"/>
          </a:xfrm>
          <a:prstGeom prst="rect">
            <a:avLst/>
          </a:prstGeom>
        </p:spPr>
        <p:txBody>
          <a:bodyPr spcFirstLastPara="1" wrap="square" lIns="91425" tIns="91425" rIns="91425" bIns="91425" anchor="b" anchorCtr="0">
            <a:normAutofit/>
          </a:bodyPr>
          <a:lstStyle/>
          <a:p>
            <a:pPr marL="457200" lvl="0" indent="-342900" algn="l" rtl="0">
              <a:spcBef>
                <a:spcPts val="0"/>
              </a:spcBef>
              <a:spcAft>
                <a:spcPts val="0"/>
              </a:spcAft>
              <a:buSzPts val="1800"/>
              <a:buChar char="●"/>
            </a:pPr>
            <a:r>
              <a:rPr lang="en"/>
              <a:t>Chief executive officer</a:t>
            </a:r>
            <a:endParaRPr/>
          </a:p>
          <a:p>
            <a:pPr marL="457200" lvl="0" indent="-342900" algn="l" rtl="0">
              <a:spcBef>
                <a:spcPts val="0"/>
              </a:spcBef>
              <a:spcAft>
                <a:spcPts val="0"/>
              </a:spcAft>
              <a:buSzPts val="1800"/>
              <a:buChar char="●"/>
            </a:pPr>
            <a:r>
              <a:rPr lang="en"/>
              <a:t>Finance manager</a:t>
            </a:r>
            <a:endParaRPr/>
          </a:p>
          <a:p>
            <a:pPr marL="457200" lvl="0" indent="-342900" algn="l" rtl="0">
              <a:spcBef>
                <a:spcPts val="0"/>
              </a:spcBef>
              <a:spcAft>
                <a:spcPts val="0"/>
              </a:spcAft>
              <a:buSzPts val="1800"/>
              <a:buChar char="●"/>
            </a:pPr>
            <a:r>
              <a:rPr lang="en"/>
              <a:t>Human resource manager</a:t>
            </a:r>
            <a:endParaRPr/>
          </a:p>
          <a:p>
            <a:pPr marL="457200" lvl="0" indent="-342900" algn="l" rtl="0">
              <a:spcBef>
                <a:spcPts val="0"/>
              </a:spcBef>
              <a:spcAft>
                <a:spcPts val="0"/>
              </a:spcAft>
              <a:buSzPts val="1800"/>
              <a:buChar char="●"/>
            </a:pPr>
            <a:r>
              <a:rPr lang="en"/>
              <a:t>Web Team</a:t>
            </a:r>
            <a:endParaRPr/>
          </a:p>
          <a:p>
            <a:pPr marL="457200" lvl="0" indent="-342900" algn="l" rtl="0">
              <a:spcBef>
                <a:spcPts val="0"/>
              </a:spcBef>
              <a:spcAft>
                <a:spcPts val="0"/>
              </a:spcAft>
              <a:buSzPts val="1800"/>
              <a:buChar char="●"/>
            </a:pPr>
            <a:r>
              <a:rPr lang="en"/>
              <a:t>Artisan team</a:t>
            </a:r>
            <a:endParaRPr/>
          </a:p>
          <a:p>
            <a:pPr marL="457200" lvl="0" indent="-342900" algn="l" rtl="0">
              <a:spcBef>
                <a:spcPts val="0"/>
              </a:spcBef>
              <a:spcAft>
                <a:spcPts val="0"/>
              </a:spcAft>
              <a:buSzPts val="1800"/>
              <a:buChar char="●"/>
            </a:pPr>
            <a:r>
              <a:rPr lang="en"/>
              <a:t>Offline shop manager</a:t>
            </a:r>
            <a:endParaRPr/>
          </a:p>
          <a:p>
            <a:pPr marL="457200" lvl="0" indent="-342900" algn="l" rtl="0">
              <a:spcBef>
                <a:spcPts val="0"/>
              </a:spcBef>
              <a:spcAft>
                <a:spcPts val="0"/>
              </a:spcAft>
              <a:buSzPts val="1800"/>
              <a:buChar char="●"/>
            </a:pPr>
            <a:r>
              <a:rPr lang="en"/>
              <a:t>Sales staff</a:t>
            </a:r>
            <a:endParaRPr/>
          </a:p>
          <a:p>
            <a:pPr marL="457200" lvl="0" indent="0" algn="l" rtl="0">
              <a:spcBef>
                <a:spcPts val="0"/>
              </a:spcBef>
              <a:spcAft>
                <a:spcPts val="0"/>
              </a:spcAft>
              <a:buNone/>
            </a:pPr>
            <a:endParaRPr/>
          </a:p>
        </p:txBody>
      </p:sp>
      <p:sp>
        <p:nvSpPr>
          <p:cNvPr id="177" name="Google Shape;177;p28"/>
          <p:cNvSpPr txBox="1"/>
          <p:nvPr/>
        </p:nvSpPr>
        <p:spPr>
          <a:xfrm>
            <a:off x="471500" y="1306275"/>
            <a:ext cx="79785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rPr>
              <a:t>Providing quality Customer services is our top priority.</a:t>
            </a:r>
            <a:endParaRPr sz="1800">
              <a:solidFill>
                <a:schemeClr val="lt1"/>
              </a:solidFill>
            </a:endParaRPr>
          </a:p>
          <a:p>
            <a:pPr marL="0" lvl="0" indent="0" algn="l" rtl="0">
              <a:spcBef>
                <a:spcPts val="0"/>
              </a:spcBef>
              <a:spcAft>
                <a:spcPts val="0"/>
              </a:spcAft>
              <a:buNone/>
            </a:pPr>
            <a:r>
              <a:rPr lang="en" sz="1800">
                <a:solidFill>
                  <a:schemeClr val="lt1"/>
                </a:solidFill>
              </a:rPr>
              <a:t>We hire people who are passionate ,never willing to compromise on our company’s ethics and values and who are willing to help others in a team.</a:t>
            </a:r>
            <a:endParaRPr sz="1800">
              <a:solidFill>
                <a:schemeClr val="lt1"/>
              </a:solidFill>
            </a:endParaRPr>
          </a:p>
          <a:p>
            <a:pPr marL="0" lvl="0" indent="0" algn="l" rtl="0">
              <a:spcBef>
                <a:spcPts val="0"/>
              </a:spcBef>
              <a:spcAft>
                <a:spcPts val="0"/>
              </a:spcAft>
              <a:buNone/>
            </a:pPr>
            <a:r>
              <a:rPr lang="en" sz="1800">
                <a:solidFill>
                  <a:schemeClr val="lt1"/>
                </a:solidFill>
              </a:rPr>
              <a:t> </a:t>
            </a:r>
            <a:endParaRPr sz="1800">
              <a:solidFill>
                <a:schemeClr val="lt1"/>
              </a:solidFill>
            </a:endParaRPr>
          </a:p>
          <a:p>
            <a:pPr marL="0" lvl="0" indent="0" algn="l" rtl="0">
              <a:spcBef>
                <a:spcPts val="0"/>
              </a:spcBef>
              <a:spcAft>
                <a:spcPts val="0"/>
              </a:spcAft>
              <a:buNone/>
            </a:pPr>
            <a:endParaRPr sz="18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ctrTitle"/>
          </p:nvPr>
        </p:nvSpPr>
        <p:spPr>
          <a:xfrm>
            <a:off x="2371725" y="446250"/>
            <a:ext cx="6331500" cy="795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Revenue Model</a:t>
            </a:r>
            <a:endParaRPr sz="3000"/>
          </a:p>
        </p:txBody>
      </p:sp>
      <p:graphicFrame>
        <p:nvGraphicFramePr>
          <p:cNvPr id="183" name="Google Shape;183;p29"/>
          <p:cNvGraphicFramePr/>
          <p:nvPr/>
        </p:nvGraphicFramePr>
        <p:xfrm>
          <a:off x="893550" y="1145075"/>
          <a:ext cx="7297950" cy="3530975"/>
        </p:xfrm>
        <a:graphic>
          <a:graphicData uri="http://schemas.openxmlformats.org/drawingml/2006/table">
            <a:tbl>
              <a:tblPr>
                <a:noFill/>
                <a:tableStyleId>{FB3797E1-CB08-4CCA-B47B-ADF28D7D1F04}</a:tableStyleId>
              </a:tblPr>
              <a:tblGrid>
                <a:gridCol w="3648975">
                  <a:extLst>
                    <a:ext uri="{9D8B030D-6E8A-4147-A177-3AD203B41FA5}">
                      <a16:colId xmlns:a16="http://schemas.microsoft.com/office/drawing/2014/main" val="20000"/>
                    </a:ext>
                  </a:extLst>
                </a:gridCol>
                <a:gridCol w="3648975">
                  <a:extLst>
                    <a:ext uri="{9D8B030D-6E8A-4147-A177-3AD203B41FA5}">
                      <a16:colId xmlns:a16="http://schemas.microsoft.com/office/drawing/2014/main" val="20001"/>
                    </a:ext>
                  </a:extLst>
                </a:gridCol>
              </a:tblGrid>
              <a:tr h="504425">
                <a:tc>
                  <a:txBody>
                    <a:bodyPr/>
                    <a:lstStyle/>
                    <a:p>
                      <a:pPr marL="0" lvl="0" indent="0" algn="l" rtl="0">
                        <a:spcBef>
                          <a:spcPts val="0"/>
                        </a:spcBef>
                        <a:spcAft>
                          <a:spcPts val="0"/>
                        </a:spcAft>
                        <a:buNone/>
                      </a:pPr>
                      <a:r>
                        <a:rPr lang="en" sz="2000" b="1">
                          <a:solidFill>
                            <a:schemeClr val="lt1"/>
                          </a:solidFill>
                        </a:rPr>
                        <a:t>Capital Expenditure</a:t>
                      </a:r>
                      <a:endParaRPr sz="2000" b="1">
                        <a:solidFill>
                          <a:schemeClr val="lt1"/>
                        </a:solidFill>
                      </a:endParaRPr>
                    </a:p>
                  </a:txBody>
                  <a:tcPr marL="91425" marR="91425" marT="91425" marB="91425"/>
                </a:tc>
                <a:tc>
                  <a:txBody>
                    <a:bodyPr/>
                    <a:lstStyle/>
                    <a:p>
                      <a:pPr marL="0" lvl="0" indent="0" algn="r" rtl="0">
                        <a:spcBef>
                          <a:spcPts val="0"/>
                        </a:spcBef>
                        <a:spcAft>
                          <a:spcPts val="0"/>
                        </a:spcAft>
                        <a:buNone/>
                      </a:pPr>
                      <a:r>
                        <a:rPr lang="en" sz="2000" b="1">
                          <a:solidFill>
                            <a:schemeClr val="lt1"/>
                          </a:solidFill>
                        </a:rPr>
                        <a:t>Expenditure(Rs.) Per Month</a:t>
                      </a:r>
                      <a:endParaRPr sz="2000" b="1">
                        <a:solidFill>
                          <a:schemeClr val="lt1"/>
                        </a:solidFill>
                      </a:endParaRPr>
                    </a:p>
                  </a:txBody>
                  <a:tcPr marL="91425" marR="91425" marT="91425" marB="91425"/>
                </a:tc>
                <a:extLst>
                  <a:ext uri="{0D108BD9-81ED-4DB2-BD59-A6C34878D82A}">
                    <a16:rowId xmlns:a16="http://schemas.microsoft.com/office/drawing/2014/main" val="10000"/>
                  </a:ext>
                </a:extLst>
              </a:tr>
              <a:tr h="504425">
                <a:tc>
                  <a:txBody>
                    <a:bodyPr/>
                    <a:lstStyle/>
                    <a:p>
                      <a:pPr marL="0" lvl="0" indent="0" algn="l" rtl="0">
                        <a:spcBef>
                          <a:spcPts val="0"/>
                        </a:spcBef>
                        <a:spcAft>
                          <a:spcPts val="0"/>
                        </a:spcAft>
                        <a:buNone/>
                      </a:pPr>
                      <a:r>
                        <a:rPr lang="en" sz="2000"/>
                        <a:t>Raw materials</a:t>
                      </a:r>
                      <a:endParaRPr sz="2000"/>
                    </a:p>
                  </a:txBody>
                  <a:tcPr marL="91425" marR="91425" marT="91425" marB="91425"/>
                </a:tc>
                <a:tc>
                  <a:txBody>
                    <a:bodyPr/>
                    <a:lstStyle/>
                    <a:p>
                      <a:pPr marL="0" lvl="0" indent="0" algn="r" rtl="0">
                        <a:spcBef>
                          <a:spcPts val="0"/>
                        </a:spcBef>
                        <a:spcAft>
                          <a:spcPts val="0"/>
                        </a:spcAft>
                        <a:buNone/>
                      </a:pPr>
                      <a:r>
                        <a:rPr lang="en" sz="2000"/>
                        <a:t>1,00,000</a:t>
                      </a:r>
                      <a:endParaRPr sz="2000"/>
                    </a:p>
                  </a:txBody>
                  <a:tcPr marL="91425" marR="91425" marT="91425" marB="91425"/>
                </a:tc>
                <a:extLst>
                  <a:ext uri="{0D108BD9-81ED-4DB2-BD59-A6C34878D82A}">
                    <a16:rowId xmlns:a16="http://schemas.microsoft.com/office/drawing/2014/main" val="10001"/>
                  </a:ext>
                </a:extLst>
              </a:tr>
              <a:tr h="504425">
                <a:tc>
                  <a:txBody>
                    <a:bodyPr/>
                    <a:lstStyle/>
                    <a:p>
                      <a:pPr marL="0" lvl="0" indent="0" algn="l" rtl="0">
                        <a:spcBef>
                          <a:spcPts val="0"/>
                        </a:spcBef>
                        <a:spcAft>
                          <a:spcPts val="0"/>
                        </a:spcAft>
                        <a:buNone/>
                      </a:pPr>
                      <a:r>
                        <a:rPr lang="en" sz="2000"/>
                        <a:t>Electricity</a:t>
                      </a:r>
                      <a:endParaRPr sz="2000"/>
                    </a:p>
                  </a:txBody>
                  <a:tcPr marL="91425" marR="91425" marT="91425" marB="91425"/>
                </a:tc>
                <a:tc>
                  <a:txBody>
                    <a:bodyPr/>
                    <a:lstStyle/>
                    <a:p>
                      <a:pPr marL="0" lvl="0" indent="0" algn="r" rtl="0">
                        <a:spcBef>
                          <a:spcPts val="0"/>
                        </a:spcBef>
                        <a:spcAft>
                          <a:spcPts val="0"/>
                        </a:spcAft>
                        <a:buNone/>
                      </a:pPr>
                      <a:r>
                        <a:rPr lang="en" sz="2000"/>
                        <a:t>10,000</a:t>
                      </a:r>
                      <a:endParaRPr sz="2000"/>
                    </a:p>
                  </a:txBody>
                  <a:tcPr marL="91425" marR="91425" marT="91425" marB="91425"/>
                </a:tc>
                <a:extLst>
                  <a:ext uri="{0D108BD9-81ED-4DB2-BD59-A6C34878D82A}">
                    <a16:rowId xmlns:a16="http://schemas.microsoft.com/office/drawing/2014/main" val="10002"/>
                  </a:ext>
                </a:extLst>
              </a:tr>
              <a:tr h="504425">
                <a:tc>
                  <a:txBody>
                    <a:bodyPr/>
                    <a:lstStyle/>
                    <a:p>
                      <a:pPr marL="0" lvl="0" indent="0" algn="l" rtl="0">
                        <a:spcBef>
                          <a:spcPts val="0"/>
                        </a:spcBef>
                        <a:spcAft>
                          <a:spcPts val="0"/>
                        </a:spcAft>
                        <a:buNone/>
                      </a:pPr>
                      <a:r>
                        <a:rPr lang="en" sz="2000"/>
                        <a:t>Shop rent</a:t>
                      </a:r>
                      <a:endParaRPr sz="2000"/>
                    </a:p>
                  </a:txBody>
                  <a:tcPr marL="91425" marR="91425" marT="91425" marB="91425"/>
                </a:tc>
                <a:tc>
                  <a:txBody>
                    <a:bodyPr/>
                    <a:lstStyle/>
                    <a:p>
                      <a:pPr marL="0" lvl="0" indent="0" algn="r" rtl="0">
                        <a:spcBef>
                          <a:spcPts val="0"/>
                        </a:spcBef>
                        <a:spcAft>
                          <a:spcPts val="0"/>
                        </a:spcAft>
                        <a:buNone/>
                      </a:pPr>
                      <a:r>
                        <a:rPr lang="en" sz="2000"/>
                        <a:t>40,000</a:t>
                      </a:r>
                      <a:endParaRPr sz="2000"/>
                    </a:p>
                  </a:txBody>
                  <a:tcPr marL="91425" marR="91425" marT="91425" marB="91425"/>
                </a:tc>
                <a:extLst>
                  <a:ext uri="{0D108BD9-81ED-4DB2-BD59-A6C34878D82A}">
                    <a16:rowId xmlns:a16="http://schemas.microsoft.com/office/drawing/2014/main" val="10003"/>
                  </a:ext>
                </a:extLst>
              </a:tr>
              <a:tr h="504425">
                <a:tc>
                  <a:txBody>
                    <a:bodyPr/>
                    <a:lstStyle/>
                    <a:p>
                      <a:pPr marL="0" lvl="0" indent="0" algn="l" rtl="0">
                        <a:spcBef>
                          <a:spcPts val="0"/>
                        </a:spcBef>
                        <a:spcAft>
                          <a:spcPts val="0"/>
                        </a:spcAft>
                        <a:buNone/>
                      </a:pPr>
                      <a:r>
                        <a:rPr lang="en" sz="2000"/>
                        <a:t>Online partners</a:t>
                      </a:r>
                      <a:endParaRPr sz="2000"/>
                    </a:p>
                  </a:txBody>
                  <a:tcPr marL="91425" marR="91425" marT="91425" marB="91425"/>
                </a:tc>
                <a:tc>
                  <a:txBody>
                    <a:bodyPr/>
                    <a:lstStyle/>
                    <a:p>
                      <a:pPr marL="0" lvl="0" indent="0" algn="r" rtl="0">
                        <a:spcBef>
                          <a:spcPts val="0"/>
                        </a:spcBef>
                        <a:spcAft>
                          <a:spcPts val="0"/>
                        </a:spcAft>
                        <a:buNone/>
                      </a:pPr>
                      <a:r>
                        <a:rPr lang="en" sz="2000"/>
                        <a:t>1,00,000(~15%)</a:t>
                      </a:r>
                      <a:endParaRPr sz="2000"/>
                    </a:p>
                  </a:txBody>
                  <a:tcPr marL="91425" marR="91425" marT="91425" marB="91425"/>
                </a:tc>
                <a:extLst>
                  <a:ext uri="{0D108BD9-81ED-4DB2-BD59-A6C34878D82A}">
                    <a16:rowId xmlns:a16="http://schemas.microsoft.com/office/drawing/2014/main" val="10004"/>
                  </a:ext>
                </a:extLst>
              </a:tr>
              <a:tr h="504425">
                <a:tc>
                  <a:txBody>
                    <a:bodyPr/>
                    <a:lstStyle/>
                    <a:p>
                      <a:pPr marL="0" lvl="0" indent="0" algn="l" rtl="0">
                        <a:spcBef>
                          <a:spcPts val="0"/>
                        </a:spcBef>
                        <a:spcAft>
                          <a:spcPts val="0"/>
                        </a:spcAft>
                        <a:buNone/>
                      </a:pPr>
                      <a:r>
                        <a:rPr lang="en" sz="2000"/>
                        <a:t>Total</a:t>
                      </a:r>
                      <a:endParaRPr sz="2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r" rtl="0">
                        <a:spcBef>
                          <a:spcPts val="0"/>
                        </a:spcBef>
                        <a:spcAft>
                          <a:spcPts val="0"/>
                        </a:spcAft>
                        <a:buNone/>
                      </a:pPr>
                      <a:r>
                        <a:rPr lang="en" sz="2000"/>
                        <a:t>1,60,000</a:t>
                      </a:r>
                      <a:endParaRPr sz="20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04425">
                <a:tc>
                  <a:txBody>
                    <a:bodyPr/>
                    <a:lstStyle/>
                    <a:p>
                      <a:pPr marL="0" lvl="0" indent="0" algn="l" rtl="0">
                        <a:spcBef>
                          <a:spcPts val="0"/>
                        </a:spcBef>
                        <a:spcAft>
                          <a:spcPts val="0"/>
                        </a:spcAft>
                        <a:buNone/>
                      </a:pPr>
                      <a:r>
                        <a:rPr lang="en" sz="2000"/>
                        <a:t>Bank loans</a:t>
                      </a:r>
                      <a:endParaRPr sz="2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r" rtl="0">
                        <a:spcBef>
                          <a:spcPts val="0"/>
                        </a:spcBef>
                        <a:spcAft>
                          <a:spcPts val="0"/>
                        </a:spcAft>
                        <a:buNone/>
                      </a:pPr>
                      <a:r>
                        <a:rPr lang="en" sz="2000"/>
                        <a:t>5,00,000</a:t>
                      </a:r>
                      <a:endParaRPr sz="2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graphicFrame>
        <p:nvGraphicFramePr>
          <p:cNvPr id="188" name="Google Shape;188;p30"/>
          <p:cNvGraphicFramePr/>
          <p:nvPr/>
        </p:nvGraphicFramePr>
        <p:xfrm>
          <a:off x="952500" y="1062900"/>
          <a:ext cx="7239000" cy="2971620"/>
        </p:xfrm>
        <a:graphic>
          <a:graphicData uri="http://schemas.openxmlformats.org/drawingml/2006/table">
            <a:tbl>
              <a:tblPr>
                <a:noFill/>
                <a:tableStyleId>{FB3797E1-CB08-4CCA-B47B-ADF28D7D1F04}</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2300" b="1">
                          <a:solidFill>
                            <a:schemeClr val="lt1"/>
                          </a:solidFill>
                        </a:rPr>
                        <a:t>Initial Cost</a:t>
                      </a:r>
                      <a:endParaRPr sz="2300" b="1">
                        <a:solidFill>
                          <a:schemeClr val="lt1"/>
                        </a:solidFill>
                      </a:endParaRPr>
                    </a:p>
                  </a:txBody>
                  <a:tcPr marL="91425" marR="91425" marT="91425" marB="91425"/>
                </a:tc>
                <a:tc>
                  <a:txBody>
                    <a:bodyPr/>
                    <a:lstStyle/>
                    <a:p>
                      <a:pPr marL="0" lvl="0" indent="0" algn="r" rtl="0">
                        <a:spcBef>
                          <a:spcPts val="0"/>
                        </a:spcBef>
                        <a:spcAft>
                          <a:spcPts val="0"/>
                        </a:spcAft>
                        <a:buNone/>
                      </a:pPr>
                      <a:r>
                        <a:rPr lang="en" sz="2300" b="1">
                          <a:solidFill>
                            <a:schemeClr val="lt1"/>
                          </a:solidFill>
                        </a:rPr>
                        <a:t>Rupees</a:t>
                      </a:r>
                      <a:endParaRPr sz="2300" b="1">
                        <a:solidFill>
                          <a:schemeClr val="lt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2000"/>
                        <a:t>Exhibitions</a:t>
                      </a:r>
                      <a:endParaRPr sz="2000"/>
                    </a:p>
                  </a:txBody>
                  <a:tcPr marL="91425" marR="91425" marT="91425" marB="91425"/>
                </a:tc>
                <a:tc>
                  <a:txBody>
                    <a:bodyPr/>
                    <a:lstStyle/>
                    <a:p>
                      <a:pPr marL="0" lvl="0" indent="0" algn="r" rtl="0">
                        <a:spcBef>
                          <a:spcPts val="0"/>
                        </a:spcBef>
                        <a:spcAft>
                          <a:spcPts val="0"/>
                        </a:spcAft>
                        <a:buNone/>
                      </a:pPr>
                      <a:r>
                        <a:rPr lang="en" sz="2000"/>
                        <a:t>15,000</a:t>
                      </a:r>
                      <a:endParaRPr sz="20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2000"/>
                        <a:t>Skill development</a:t>
                      </a:r>
                      <a:endParaRPr sz="2000"/>
                    </a:p>
                  </a:txBody>
                  <a:tcPr marL="91425" marR="91425" marT="91425" marB="91425"/>
                </a:tc>
                <a:tc>
                  <a:txBody>
                    <a:bodyPr/>
                    <a:lstStyle/>
                    <a:p>
                      <a:pPr marL="0" lvl="0" indent="0" algn="r" rtl="0">
                        <a:spcBef>
                          <a:spcPts val="0"/>
                        </a:spcBef>
                        <a:spcAft>
                          <a:spcPts val="0"/>
                        </a:spcAft>
                        <a:buNone/>
                      </a:pPr>
                      <a:r>
                        <a:rPr lang="en" sz="2000"/>
                        <a:t>30,000</a:t>
                      </a:r>
                      <a:endParaRPr sz="20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2000"/>
                        <a:t>Tools and equipments</a:t>
                      </a:r>
                      <a:endParaRPr sz="2000"/>
                    </a:p>
                  </a:txBody>
                  <a:tcPr marL="91425" marR="91425" marT="91425" marB="91425"/>
                </a:tc>
                <a:tc>
                  <a:txBody>
                    <a:bodyPr/>
                    <a:lstStyle/>
                    <a:p>
                      <a:pPr marL="0" lvl="0" indent="0" algn="r" rtl="0">
                        <a:spcBef>
                          <a:spcPts val="0"/>
                        </a:spcBef>
                        <a:spcAft>
                          <a:spcPts val="0"/>
                        </a:spcAft>
                        <a:buNone/>
                      </a:pPr>
                      <a:r>
                        <a:rPr lang="en" sz="2000"/>
                        <a:t>20,000</a:t>
                      </a:r>
                      <a:endParaRPr sz="20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2000"/>
                        <a:t>Production house cum office</a:t>
                      </a:r>
                      <a:endParaRPr sz="2000"/>
                    </a:p>
                  </a:txBody>
                  <a:tcPr marL="91425" marR="91425" marT="91425" marB="91425"/>
                </a:tc>
                <a:tc>
                  <a:txBody>
                    <a:bodyPr/>
                    <a:lstStyle/>
                    <a:p>
                      <a:pPr marL="0" lvl="0" indent="0" algn="r" rtl="0">
                        <a:spcBef>
                          <a:spcPts val="0"/>
                        </a:spcBef>
                        <a:spcAft>
                          <a:spcPts val="0"/>
                        </a:spcAft>
                        <a:buNone/>
                      </a:pPr>
                      <a:r>
                        <a:rPr lang="en" sz="2000"/>
                        <a:t>10,00,000</a:t>
                      </a:r>
                      <a:endParaRPr sz="20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2000"/>
                        <a:t>Total</a:t>
                      </a:r>
                      <a:endParaRPr sz="2000"/>
                    </a:p>
                  </a:txBody>
                  <a:tcPr marL="91425" marR="91425" marT="91425" marB="91425"/>
                </a:tc>
                <a:tc>
                  <a:txBody>
                    <a:bodyPr/>
                    <a:lstStyle/>
                    <a:p>
                      <a:pPr marL="0" lvl="0" indent="0" algn="r" rtl="0">
                        <a:spcBef>
                          <a:spcPts val="0"/>
                        </a:spcBef>
                        <a:spcAft>
                          <a:spcPts val="0"/>
                        </a:spcAft>
                        <a:buNone/>
                      </a:pPr>
                      <a:r>
                        <a:rPr lang="en" sz="2000"/>
                        <a:t>10,65,000</a:t>
                      </a:r>
                      <a:endParaRPr sz="200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graphicFrame>
        <p:nvGraphicFramePr>
          <p:cNvPr id="193" name="Google Shape;193;p31"/>
          <p:cNvGraphicFramePr/>
          <p:nvPr/>
        </p:nvGraphicFramePr>
        <p:xfrm>
          <a:off x="856475" y="621150"/>
          <a:ext cx="7239000" cy="3901200"/>
        </p:xfrm>
        <a:graphic>
          <a:graphicData uri="http://schemas.openxmlformats.org/drawingml/2006/table">
            <a:tbl>
              <a:tblPr>
                <a:noFill/>
                <a:tableStyleId>{FB3797E1-CB08-4CCA-B47B-ADF28D7D1F04}</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2000" b="1">
                          <a:solidFill>
                            <a:schemeClr val="lt1"/>
                          </a:solidFill>
                        </a:rPr>
                        <a:t>Operational expenditure</a:t>
                      </a:r>
                      <a:endParaRPr sz="2000" b="1">
                        <a:solidFill>
                          <a:schemeClr val="lt1"/>
                        </a:solidFill>
                      </a:endParaRPr>
                    </a:p>
                  </a:txBody>
                  <a:tcPr marL="91425" marR="91425" marT="91425" marB="91425"/>
                </a:tc>
                <a:tc>
                  <a:txBody>
                    <a:bodyPr/>
                    <a:lstStyle/>
                    <a:p>
                      <a:pPr marL="0" lvl="0" indent="0" algn="r" rtl="0">
                        <a:spcBef>
                          <a:spcPts val="0"/>
                        </a:spcBef>
                        <a:spcAft>
                          <a:spcPts val="0"/>
                        </a:spcAft>
                        <a:buClr>
                          <a:schemeClr val="dk2"/>
                        </a:buClr>
                        <a:buSzPts val="1100"/>
                        <a:buFont typeface="Arial"/>
                        <a:buNone/>
                      </a:pPr>
                      <a:r>
                        <a:rPr lang="en" sz="2000" b="1">
                          <a:solidFill>
                            <a:schemeClr val="lt1"/>
                          </a:solidFill>
                        </a:rPr>
                        <a:t>Expenditure(Rs) Per Month</a:t>
                      </a:r>
                      <a:endParaRPr sz="2000" b="1">
                        <a:solidFill>
                          <a:schemeClr val="lt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2000"/>
                        <a:t>Artisan team</a:t>
                      </a:r>
                      <a:endParaRPr sz="2000"/>
                    </a:p>
                  </a:txBody>
                  <a:tcPr marL="91425" marR="91425" marT="91425" marB="91425"/>
                </a:tc>
                <a:tc>
                  <a:txBody>
                    <a:bodyPr/>
                    <a:lstStyle/>
                    <a:p>
                      <a:pPr marL="0" lvl="0" indent="0" algn="r" rtl="0">
                        <a:spcBef>
                          <a:spcPts val="0"/>
                        </a:spcBef>
                        <a:spcAft>
                          <a:spcPts val="0"/>
                        </a:spcAft>
                        <a:buNone/>
                      </a:pPr>
                      <a:r>
                        <a:rPr lang="en" sz="2000"/>
                        <a:t>2,00,000</a:t>
                      </a:r>
                      <a:endParaRPr sz="20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2000"/>
                        <a:t>Sales team</a:t>
                      </a:r>
                      <a:endParaRPr sz="2000"/>
                    </a:p>
                  </a:txBody>
                  <a:tcPr marL="91425" marR="91425" marT="91425" marB="91425"/>
                </a:tc>
                <a:tc>
                  <a:txBody>
                    <a:bodyPr/>
                    <a:lstStyle/>
                    <a:p>
                      <a:pPr marL="0" lvl="0" indent="0" algn="r" rtl="0">
                        <a:spcBef>
                          <a:spcPts val="0"/>
                        </a:spcBef>
                        <a:spcAft>
                          <a:spcPts val="0"/>
                        </a:spcAft>
                        <a:buNone/>
                      </a:pPr>
                      <a:r>
                        <a:rPr lang="en" sz="2000"/>
                        <a:t>28,000</a:t>
                      </a:r>
                      <a:endParaRPr sz="20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2000"/>
                        <a:t>Web team</a:t>
                      </a:r>
                      <a:endParaRPr sz="2000"/>
                    </a:p>
                  </a:txBody>
                  <a:tcPr marL="91425" marR="91425" marT="91425" marB="91425"/>
                </a:tc>
                <a:tc>
                  <a:txBody>
                    <a:bodyPr/>
                    <a:lstStyle/>
                    <a:p>
                      <a:pPr marL="0" lvl="0" indent="0" algn="r" rtl="0">
                        <a:spcBef>
                          <a:spcPts val="0"/>
                        </a:spcBef>
                        <a:spcAft>
                          <a:spcPts val="0"/>
                        </a:spcAft>
                        <a:buNone/>
                      </a:pPr>
                      <a:r>
                        <a:rPr lang="en" sz="2000"/>
                        <a:t>24,000</a:t>
                      </a:r>
                      <a:endParaRPr sz="20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2000"/>
                        <a:t>Advertisement</a:t>
                      </a:r>
                      <a:endParaRPr sz="2000"/>
                    </a:p>
                  </a:txBody>
                  <a:tcPr marL="91425" marR="91425" marT="91425" marB="91425"/>
                </a:tc>
                <a:tc>
                  <a:txBody>
                    <a:bodyPr/>
                    <a:lstStyle/>
                    <a:p>
                      <a:pPr marL="0" lvl="0" indent="0" algn="r" rtl="0">
                        <a:spcBef>
                          <a:spcPts val="0"/>
                        </a:spcBef>
                        <a:spcAft>
                          <a:spcPts val="0"/>
                        </a:spcAft>
                        <a:buNone/>
                      </a:pPr>
                      <a:r>
                        <a:rPr lang="en" sz="2000"/>
                        <a:t>5,000</a:t>
                      </a:r>
                      <a:endParaRPr sz="20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2000"/>
                        <a:t>Taxes</a:t>
                      </a:r>
                      <a:endParaRPr sz="2000"/>
                    </a:p>
                  </a:txBody>
                  <a:tcPr marL="91425" marR="91425" marT="91425" marB="91425"/>
                </a:tc>
                <a:tc>
                  <a:txBody>
                    <a:bodyPr/>
                    <a:lstStyle/>
                    <a:p>
                      <a:pPr marL="0" lvl="0" indent="0" algn="r" rtl="0">
                        <a:spcBef>
                          <a:spcPts val="0"/>
                        </a:spcBef>
                        <a:spcAft>
                          <a:spcPts val="0"/>
                        </a:spcAft>
                        <a:buNone/>
                      </a:pPr>
                      <a:r>
                        <a:rPr lang="en" sz="2000"/>
                        <a:t>50,000(~10%)</a:t>
                      </a:r>
                      <a:endParaRPr sz="2000"/>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2000"/>
                        <a:t>Transportation</a:t>
                      </a:r>
                      <a:endParaRPr sz="2000"/>
                    </a:p>
                  </a:txBody>
                  <a:tcPr marL="91425" marR="91425" marT="91425" marB="91425"/>
                </a:tc>
                <a:tc>
                  <a:txBody>
                    <a:bodyPr/>
                    <a:lstStyle/>
                    <a:p>
                      <a:pPr marL="0" lvl="0" indent="0" algn="r" rtl="0">
                        <a:spcBef>
                          <a:spcPts val="0"/>
                        </a:spcBef>
                        <a:spcAft>
                          <a:spcPts val="0"/>
                        </a:spcAft>
                        <a:buNone/>
                      </a:pPr>
                      <a:r>
                        <a:rPr lang="en" sz="2000"/>
                        <a:t>20,000</a:t>
                      </a:r>
                      <a:endParaRPr sz="2000"/>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sz="2000"/>
                        <a:t>Total</a:t>
                      </a:r>
                      <a:endParaRPr sz="2000"/>
                    </a:p>
                  </a:txBody>
                  <a:tcPr marL="91425" marR="91425" marT="91425" marB="91425"/>
                </a:tc>
                <a:tc>
                  <a:txBody>
                    <a:bodyPr/>
                    <a:lstStyle/>
                    <a:p>
                      <a:pPr marL="0" lvl="0" indent="0" algn="r" rtl="0">
                        <a:spcBef>
                          <a:spcPts val="0"/>
                        </a:spcBef>
                        <a:spcAft>
                          <a:spcPts val="0"/>
                        </a:spcAft>
                        <a:buNone/>
                      </a:pPr>
                      <a:r>
                        <a:rPr lang="en" sz="2000"/>
                        <a:t>3,27,000</a:t>
                      </a:r>
                      <a:endParaRPr sz="200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4"/>
          <p:cNvSpPr txBox="1">
            <a:spLocks noGrp="1"/>
          </p:cNvSpPr>
          <p:nvPr>
            <p:ph type="ctrTitle"/>
          </p:nvPr>
        </p:nvSpPr>
        <p:spPr>
          <a:xfrm>
            <a:off x="2476350" y="608875"/>
            <a:ext cx="63315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00" b="0">
                <a:solidFill>
                  <a:srgbClr val="FFFFFF"/>
                </a:solidFill>
                <a:latin typeface="Raleway SemiBold"/>
                <a:ea typeface="Raleway SemiBold"/>
                <a:cs typeface="Raleway SemiBold"/>
                <a:sym typeface="Raleway SemiBold"/>
              </a:rPr>
              <a:t>Business Idea</a:t>
            </a:r>
            <a:endParaRPr sz="5070" b="0">
              <a:latin typeface="Raleway SemiBold"/>
              <a:ea typeface="Raleway SemiBold"/>
              <a:cs typeface="Raleway SemiBold"/>
              <a:sym typeface="Raleway SemiBold"/>
            </a:endParaRPr>
          </a:p>
        </p:txBody>
      </p:sp>
      <p:sp>
        <p:nvSpPr>
          <p:cNvPr id="81" name="Google Shape;81;p14"/>
          <p:cNvSpPr txBox="1">
            <a:spLocks noGrp="1"/>
          </p:cNvSpPr>
          <p:nvPr>
            <p:ph type="subTitle" idx="1"/>
          </p:nvPr>
        </p:nvSpPr>
        <p:spPr>
          <a:xfrm>
            <a:off x="2476350" y="1397750"/>
            <a:ext cx="6003000" cy="30396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Set up a Handicrafts business</a:t>
            </a:r>
            <a:endParaRPr/>
          </a:p>
          <a:p>
            <a:pPr marL="0" lvl="0" indent="0" algn="l" rtl="0">
              <a:spcBef>
                <a:spcPts val="0"/>
              </a:spcBef>
              <a:spcAft>
                <a:spcPts val="0"/>
              </a:spcAft>
              <a:buNone/>
            </a:pPr>
            <a:endParaRPr/>
          </a:p>
          <a:p>
            <a:pPr marL="0" lvl="0" indent="0" algn="l" rtl="0">
              <a:spcBef>
                <a:spcPts val="0"/>
              </a:spcBef>
              <a:spcAft>
                <a:spcPts val="0"/>
              </a:spcAft>
              <a:buNone/>
            </a:pPr>
            <a:r>
              <a:rPr lang="en"/>
              <a:t>To give employment to rural craftsman and promote a </a:t>
            </a:r>
            <a:endParaRPr/>
          </a:p>
          <a:p>
            <a:pPr marL="0" lvl="0" indent="0" algn="l" rtl="0">
              <a:spcBef>
                <a:spcPts val="0"/>
              </a:spcBef>
              <a:spcAft>
                <a:spcPts val="0"/>
              </a:spcAft>
              <a:buNone/>
            </a:pPr>
            <a:r>
              <a:rPr lang="en"/>
              <a:t>Self Reliant India.</a:t>
            </a:r>
            <a:endParaRPr/>
          </a:p>
          <a:p>
            <a:pPr marL="0" lvl="0" indent="0" algn="l" rtl="0">
              <a:spcBef>
                <a:spcPts val="0"/>
              </a:spcBef>
              <a:spcAft>
                <a:spcPts val="0"/>
              </a:spcAft>
              <a:buNone/>
            </a:pPr>
            <a:endParaRPr/>
          </a:p>
          <a:p>
            <a:pPr marL="0" lvl="0" indent="0" algn="l" rtl="0">
              <a:spcBef>
                <a:spcPts val="0"/>
              </a:spcBef>
              <a:spcAft>
                <a:spcPts val="0"/>
              </a:spcAft>
              <a:buNone/>
            </a:pPr>
            <a:r>
              <a:rPr lang="en"/>
              <a:t> Popularising and promoting the local culture and traditions.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82" name="Google Shape;82;p14"/>
          <p:cNvPicPr preferRelativeResize="0"/>
          <p:nvPr/>
        </p:nvPicPr>
        <p:blipFill rotWithShape="1">
          <a:blip r:embed="rId3">
            <a:alphaModFix/>
          </a:blip>
          <a:srcRect t="19610" b="4349"/>
          <a:stretch/>
        </p:blipFill>
        <p:spPr>
          <a:xfrm>
            <a:off x="132000" y="1397750"/>
            <a:ext cx="2113201" cy="20512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Sustainability And Expansion Strategy</a:t>
            </a:r>
            <a:endParaRPr sz="3000"/>
          </a:p>
        </p:txBody>
      </p:sp>
      <p:sp>
        <p:nvSpPr>
          <p:cNvPr id="199" name="Google Shape;199;p32"/>
          <p:cNvSpPr txBox="1">
            <a:spLocks noGrp="1"/>
          </p:cNvSpPr>
          <p:nvPr>
            <p:ph type="subTitle" idx="1"/>
          </p:nvPr>
        </p:nvSpPr>
        <p:spPr>
          <a:xfrm>
            <a:off x="2390275" y="1821650"/>
            <a:ext cx="6331500" cy="27969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We are aiming at having craftsmen skilled at more than one form of art or items.  Everytime  we make progress and create unique designs and patterns in one sector of art, the expansion process would be in two steps - </a:t>
            </a:r>
            <a:endParaRPr/>
          </a:p>
          <a:p>
            <a:pPr marL="0" lvl="0" indent="0" algn="l" rtl="0">
              <a:spcBef>
                <a:spcPts val="0"/>
              </a:spcBef>
              <a:spcAft>
                <a:spcPts val="0"/>
              </a:spcAft>
              <a:buNone/>
            </a:pPr>
            <a:r>
              <a:rPr lang="en"/>
              <a:t>First, the aim would be to provide the items at wider range of locations</a:t>
            </a:r>
            <a:endParaRPr/>
          </a:p>
          <a:p>
            <a:pPr marL="0" lvl="0" indent="0" algn="l" rtl="0">
              <a:spcBef>
                <a:spcPts val="0"/>
              </a:spcBef>
              <a:spcAft>
                <a:spcPts val="0"/>
              </a:spcAft>
              <a:buNone/>
            </a:pPr>
            <a:r>
              <a:rPr lang="en"/>
              <a:t>Second, to introduce a new form of art to the craftsmen as they reach to a certain level of affluence in the previous artform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3"/>
          <p:cNvSpPr txBox="1">
            <a:spLocks noGrp="1"/>
          </p:cNvSpPr>
          <p:nvPr>
            <p:ph type="ctrTitle"/>
          </p:nvPr>
        </p:nvSpPr>
        <p:spPr>
          <a:xfrm>
            <a:off x="375750"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 !</a:t>
            </a:r>
            <a:endParaRPr/>
          </a:p>
        </p:txBody>
      </p:sp>
      <p:sp>
        <p:nvSpPr>
          <p:cNvPr id="205" name="Google Shape;205;p33"/>
          <p:cNvSpPr txBox="1">
            <a:spLocks noGrp="1"/>
          </p:cNvSpPr>
          <p:nvPr>
            <p:ph type="subTitle" idx="1"/>
          </p:nvPr>
        </p:nvSpPr>
        <p:spPr>
          <a:xfrm>
            <a:off x="568625" y="1663250"/>
            <a:ext cx="6331500" cy="2923200"/>
          </a:xfrm>
          <a:prstGeom prst="rect">
            <a:avLst/>
          </a:prstGeom>
        </p:spPr>
        <p:txBody>
          <a:bodyPr spcFirstLastPara="1" wrap="square" lIns="91425" tIns="91425" rIns="91425" bIns="91425" anchor="b" anchorCtr="0">
            <a:normAutofit fontScale="92500" lnSpcReduction="10000"/>
          </a:bodyPr>
          <a:lstStyle/>
          <a:p>
            <a:pPr marL="0" lvl="0" indent="0" algn="l" rtl="0">
              <a:spcBef>
                <a:spcPts val="0"/>
              </a:spcBef>
              <a:spcAft>
                <a:spcPts val="0"/>
              </a:spcAft>
              <a:buNone/>
            </a:pPr>
            <a:r>
              <a:rPr lang="en" sz="3000" b="1" dirty="0"/>
              <a:t>Group 2</a:t>
            </a:r>
            <a:endParaRPr sz="3000" b="1" dirty="0"/>
          </a:p>
          <a:p>
            <a:pPr marL="0" lvl="0" indent="0" algn="l" rtl="0">
              <a:spcBef>
                <a:spcPts val="0"/>
              </a:spcBef>
              <a:spcAft>
                <a:spcPts val="0"/>
              </a:spcAft>
              <a:buNone/>
            </a:pPr>
            <a:r>
              <a:rPr lang="en" sz="3000" dirty="0"/>
              <a:t>Members:</a:t>
            </a:r>
            <a:endParaRPr sz="3000" dirty="0"/>
          </a:p>
          <a:p>
            <a:pPr marL="0" lvl="0" indent="0" algn="l" rtl="0">
              <a:spcBef>
                <a:spcPts val="0"/>
              </a:spcBef>
              <a:spcAft>
                <a:spcPts val="0"/>
              </a:spcAft>
              <a:buNone/>
            </a:pPr>
            <a:r>
              <a:rPr lang="en" sz="3000" dirty="0">
                <a:solidFill>
                  <a:schemeClr val="bg2"/>
                </a:solidFill>
              </a:rPr>
              <a:t>Udatha Anuradha            - 19CH10062</a:t>
            </a:r>
            <a:endParaRPr sz="3000" dirty="0">
              <a:solidFill>
                <a:schemeClr val="bg2"/>
              </a:solidFill>
            </a:endParaRPr>
          </a:p>
          <a:p>
            <a:pPr marL="0" lvl="0" indent="0" algn="l" rtl="0">
              <a:spcBef>
                <a:spcPts val="0"/>
              </a:spcBef>
              <a:spcAft>
                <a:spcPts val="0"/>
              </a:spcAft>
              <a:buNone/>
            </a:pPr>
            <a:r>
              <a:rPr lang="en" sz="3000" dirty="0">
                <a:solidFill>
                  <a:schemeClr val="bg2"/>
                </a:solidFill>
              </a:rPr>
              <a:t>Obilisetti Hanisha            - 19EE10046</a:t>
            </a:r>
            <a:endParaRPr sz="3000" dirty="0">
              <a:solidFill>
                <a:schemeClr val="bg2"/>
              </a:solidFill>
            </a:endParaRPr>
          </a:p>
          <a:p>
            <a:pPr marL="0" lvl="0" indent="0" algn="l" rtl="0">
              <a:spcBef>
                <a:spcPts val="0"/>
              </a:spcBef>
              <a:spcAft>
                <a:spcPts val="0"/>
              </a:spcAft>
              <a:buNone/>
            </a:pPr>
            <a:r>
              <a:rPr lang="en" sz="3000" dirty="0">
                <a:solidFill>
                  <a:schemeClr val="bg2"/>
                </a:solidFill>
              </a:rPr>
              <a:t>Matta Himabindu             - 19EE10041</a:t>
            </a:r>
            <a:endParaRPr sz="3000" dirty="0">
              <a:solidFill>
                <a:schemeClr val="bg2"/>
              </a:solidFill>
            </a:endParaRPr>
          </a:p>
          <a:p>
            <a:pPr marL="0" lvl="0" indent="0" algn="l" rtl="0">
              <a:spcBef>
                <a:spcPts val="0"/>
              </a:spcBef>
              <a:spcAft>
                <a:spcPts val="0"/>
              </a:spcAft>
              <a:buNone/>
            </a:pPr>
            <a:r>
              <a:rPr lang="en" sz="3000" dirty="0">
                <a:solidFill>
                  <a:schemeClr val="bg2"/>
                </a:solidFill>
              </a:rPr>
              <a:t>Tridipta Das                      - 19CH10061</a:t>
            </a:r>
            <a:endParaRPr sz="3000" dirty="0">
              <a:solidFill>
                <a:schemeClr val="bg2"/>
              </a:solidFill>
            </a:endParaRPr>
          </a:p>
          <a:p>
            <a:pPr marL="0" lvl="0" indent="0" algn="l" rtl="0">
              <a:spcBef>
                <a:spcPts val="0"/>
              </a:spcBef>
              <a:spcAft>
                <a:spcPts val="0"/>
              </a:spcAft>
              <a:buNone/>
            </a:pPr>
            <a:r>
              <a:rPr lang="en" sz="3000" dirty="0">
                <a:solidFill>
                  <a:schemeClr val="bg2"/>
                </a:solidFill>
              </a:rPr>
              <a:t>Padmasree Neethipudi    -19CH3PE01</a:t>
            </a:r>
            <a:endParaRPr sz="3000"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5"/>
          <p:cNvSpPr txBox="1">
            <a:spLocks noGrp="1"/>
          </p:cNvSpPr>
          <p:nvPr>
            <p:ph type="ctrTitle"/>
          </p:nvPr>
        </p:nvSpPr>
        <p:spPr>
          <a:xfrm>
            <a:off x="442900" y="490925"/>
            <a:ext cx="4014900" cy="77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00"/>
              <a:t>Background</a:t>
            </a:r>
            <a:endParaRPr sz="3000"/>
          </a:p>
        </p:txBody>
      </p:sp>
      <p:sp>
        <p:nvSpPr>
          <p:cNvPr id="88" name="Google Shape;88;p15"/>
          <p:cNvSpPr txBox="1">
            <a:spLocks noGrp="1"/>
          </p:cNvSpPr>
          <p:nvPr>
            <p:ph type="subTitle" idx="1"/>
          </p:nvPr>
        </p:nvSpPr>
        <p:spPr>
          <a:xfrm>
            <a:off x="547200" y="1041750"/>
            <a:ext cx="6331500" cy="3351600"/>
          </a:xfrm>
          <a:prstGeom prst="rect">
            <a:avLst/>
          </a:prstGeom>
        </p:spPr>
        <p:txBody>
          <a:bodyPr spcFirstLastPara="1" wrap="square" lIns="91425" tIns="91425" rIns="91425" bIns="91425" anchor="b" anchorCtr="0">
            <a:normAutofit lnSpcReduction="10000"/>
          </a:bodyPr>
          <a:lstStyle/>
          <a:p>
            <a:pPr marL="0" lvl="0" indent="0" algn="l" rtl="0">
              <a:spcBef>
                <a:spcPts val="0"/>
              </a:spcBef>
              <a:spcAft>
                <a:spcPts val="0"/>
              </a:spcAft>
              <a:buNone/>
            </a:pPr>
            <a:r>
              <a:rPr lang="en"/>
              <a:t>With the tremendous advancements in science and technology, the rural Indian markets are losing their identity and reach. Having been into the respective artform or skill in various crafts for generations, most of the craftsmen are not having much educational qualifications, thus more and more rural people are getting below the poverty line with every passing year. </a:t>
            </a:r>
            <a:endParaRPr/>
          </a:p>
          <a:p>
            <a:pPr marL="0" lvl="0" indent="0" algn="l" rtl="0">
              <a:spcBef>
                <a:spcPts val="0"/>
              </a:spcBef>
              <a:spcAft>
                <a:spcPts val="0"/>
              </a:spcAft>
              <a:buNone/>
            </a:pPr>
            <a:endParaRPr/>
          </a:p>
          <a:p>
            <a:pPr marL="0" lvl="0" indent="0" algn="l" rtl="0">
              <a:spcBef>
                <a:spcPts val="0"/>
              </a:spcBef>
              <a:spcAft>
                <a:spcPts val="0"/>
              </a:spcAft>
              <a:buNone/>
            </a:pPr>
            <a:r>
              <a:rPr lang="en"/>
              <a:t>This form of start-up is mostly to give employment to the rural people, making use of the talent and skills they already possess, along with bringing the beautiful, rustic items into the urban Indian households.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subTitle" idx="1"/>
          </p:nvPr>
        </p:nvSpPr>
        <p:spPr>
          <a:xfrm>
            <a:off x="428626" y="728675"/>
            <a:ext cx="5282700" cy="3751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During the Covid-19 pandemic, things could not have gone worse for the artisan community. A falling economy, unemployment, reduced spending, the pandemic and subsequent lockdown have had a devastating impact on the handicrafts sector.  Artisans and weavers are the third largest segment among the poor.</a:t>
            </a:r>
            <a:endParaRPr/>
          </a:p>
          <a:p>
            <a:pPr marL="0" lvl="0" indent="0" algn="l" rtl="0">
              <a:spcBef>
                <a:spcPts val="0"/>
              </a:spcBef>
              <a:spcAft>
                <a:spcPts val="0"/>
              </a:spcAft>
              <a:buNone/>
            </a:pPr>
            <a:endParaRPr/>
          </a:p>
          <a:p>
            <a:pPr marL="0" lvl="0" indent="0" algn="l" rtl="0">
              <a:spcBef>
                <a:spcPts val="0"/>
              </a:spcBef>
              <a:spcAft>
                <a:spcPts val="0"/>
              </a:spcAft>
              <a:buNone/>
            </a:pPr>
            <a:r>
              <a:rPr lang="en"/>
              <a:t>Thus, we aim to bridge the gap between the handicrafts production and the potential customers.</a:t>
            </a:r>
            <a:endParaRPr/>
          </a:p>
          <a:p>
            <a:pPr marL="0" lvl="0" indent="0" algn="l" rtl="0">
              <a:spcBef>
                <a:spcPts val="0"/>
              </a:spcBef>
              <a:spcAft>
                <a:spcPts val="0"/>
              </a:spcAft>
              <a:buNone/>
            </a:pPr>
            <a:endParaRPr/>
          </a:p>
          <a:p>
            <a:pPr marL="0" lvl="0" indent="0" algn="l" rtl="0">
              <a:spcBef>
                <a:spcPts val="0"/>
              </a:spcBef>
              <a:spcAft>
                <a:spcPts val="0"/>
              </a:spcAft>
              <a:buNone/>
            </a:pPr>
            <a:endParaRPr>
              <a:latin typeface="Arial"/>
              <a:ea typeface="Arial"/>
              <a:cs typeface="Arial"/>
              <a:sym typeface="Arial"/>
            </a:endParaRPr>
          </a:p>
          <a:p>
            <a:pPr marL="0" lvl="0" indent="0" algn="l" rtl="0">
              <a:spcBef>
                <a:spcPts val="0"/>
              </a:spcBef>
              <a:spcAft>
                <a:spcPts val="0"/>
              </a:spcAft>
              <a:buNone/>
            </a:pPr>
            <a:endParaRPr>
              <a:latin typeface="Arial"/>
              <a:ea typeface="Arial"/>
              <a:cs typeface="Arial"/>
              <a:sym typeface="Arial"/>
            </a:endParaRPr>
          </a:p>
        </p:txBody>
      </p:sp>
      <p:pic>
        <p:nvPicPr>
          <p:cNvPr id="94" name="Google Shape;94;p16"/>
          <p:cNvPicPr preferRelativeResize="0"/>
          <p:nvPr/>
        </p:nvPicPr>
        <p:blipFill>
          <a:blip r:embed="rId3">
            <a:alphaModFix/>
          </a:blip>
          <a:stretch>
            <a:fillRect/>
          </a:stretch>
        </p:blipFill>
        <p:spPr>
          <a:xfrm>
            <a:off x="5660125" y="1353225"/>
            <a:ext cx="3127875" cy="2072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ctrTitle"/>
          </p:nvPr>
        </p:nvSpPr>
        <p:spPr>
          <a:xfrm>
            <a:off x="2478900" y="608800"/>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Products and services</a:t>
            </a:r>
            <a:endParaRPr sz="3000"/>
          </a:p>
        </p:txBody>
      </p:sp>
      <p:sp>
        <p:nvSpPr>
          <p:cNvPr id="100" name="Google Shape;100;p17"/>
          <p:cNvSpPr txBox="1">
            <a:spLocks noGrp="1"/>
          </p:cNvSpPr>
          <p:nvPr>
            <p:ph type="subTitle" idx="1"/>
          </p:nvPr>
        </p:nvSpPr>
        <p:spPr>
          <a:xfrm>
            <a:off x="2478900" y="1233600"/>
            <a:ext cx="6331500" cy="32562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Our products range from various items for example, wooden carvings, bamboo baskets, jewellery items, clay items, etc.</a:t>
            </a:r>
            <a:endParaRPr/>
          </a:p>
          <a:p>
            <a:pPr marL="0" lvl="0" indent="0" algn="l" rtl="0">
              <a:spcBef>
                <a:spcPts val="0"/>
              </a:spcBef>
              <a:spcAft>
                <a:spcPts val="0"/>
              </a:spcAft>
              <a:buNone/>
            </a:pPr>
            <a:endParaRPr/>
          </a:p>
          <a:p>
            <a:pPr marL="0" lvl="0" indent="0" algn="l" rtl="0">
              <a:spcBef>
                <a:spcPts val="0"/>
              </a:spcBef>
              <a:spcAft>
                <a:spcPts val="0"/>
              </a:spcAft>
              <a:buNone/>
            </a:pPr>
            <a:r>
              <a:rPr lang="en"/>
              <a:t>We will be available on both online and offline modes of set-ups, from where people can view our catalog of various items being offered. Thus, customers can choose and place orders on the online platform. </a:t>
            </a:r>
            <a:endParaRPr/>
          </a:p>
          <a:p>
            <a:pPr marL="0" lvl="0" indent="0" algn="l" rtl="0">
              <a:spcBef>
                <a:spcPts val="0"/>
              </a:spcBef>
              <a:spcAft>
                <a:spcPts val="0"/>
              </a:spcAft>
              <a:buNone/>
            </a:pPr>
            <a:endParaRPr/>
          </a:p>
          <a:p>
            <a:pPr marL="0" lvl="0" indent="0" algn="l" rtl="0">
              <a:spcBef>
                <a:spcPts val="0"/>
              </a:spcBef>
              <a:spcAft>
                <a:spcPts val="0"/>
              </a:spcAft>
              <a:buNone/>
            </a:pPr>
            <a:r>
              <a:rPr lang="en"/>
              <a:t>The delivery of the products to the homes of the customers will be taken care of by a Third-Party agency, whose online application we’ll be using.</a:t>
            </a:r>
            <a:endParaRPr/>
          </a:p>
        </p:txBody>
      </p:sp>
      <p:pic>
        <p:nvPicPr>
          <p:cNvPr id="101" name="Google Shape;101;p17"/>
          <p:cNvPicPr preferRelativeResize="0"/>
          <p:nvPr/>
        </p:nvPicPr>
        <p:blipFill rotWithShape="1">
          <a:blip r:embed="rId3">
            <a:alphaModFix/>
          </a:blip>
          <a:srcRect b="10474"/>
          <a:stretch/>
        </p:blipFill>
        <p:spPr>
          <a:xfrm>
            <a:off x="172825" y="125000"/>
            <a:ext cx="2062175" cy="1592050"/>
          </a:xfrm>
          <a:prstGeom prst="rect">
            <a:avLst/>
          </a:prstGeom>
          <a:noFill/>
          <a:ln>
            <a:noFill/>
          </a:ln>
        </p:spPr>
      </p:pic>
      <p:pic>
        <p:nvPicPr>
          <p:cNvPr id="102" name="Google Shape;102;p17"/>
          <p:cNvPicPr preferRelativeResize="0"/>
          <p:nvPr/>
        </p:nvPicPr>
        <p:blipFill rotWithShape="1">
          <a:blip r:embed="rId4">
            <a:alphaModFix/>
          </a:blip>
          <a:srcRect t="7493" b="7450"/>
          <a:stretch/>
        </p:blipFill>
        <p:spPr>
          <a:xfrm>
            <a:off x="172825" y="3580025"/>
            <a:ext cx="2062175" cy="1463775"/>
          </a:xfrm>
          <a:prstGeom prst="rect">
            <a:avLst/>
          </a:prstGeom>
          <a:noFill/>
          <a:ln>
            <a:noFill/>
          </a:ln>
        </p:spPr>
      </p:pic>
      <p:pic>
        <p:nvPicPr>
          <p:cNvPr id="103" name="Google Shape;103;p17"/>
          <p:cNvPicPr preferRelativeResize="0"/>
          <p:nvPr/>
        </p:nvPicPr>
        <p:blipFill rotWithShape="1">
          <a:blip r:embed="rId5">
            <a:alphaModFix/>
          </a:blip>
          <a:srcRect b="4662"/>
          <a:stretch/>
        </p:blipFill>
        <p:spPr>
          <a:xfrm>
            <a:off x="172825" y="1810888"/>
            <a:ext cx="2062175" cy="1675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a:spLocks noGrp="1"/>
          </p:cNvSpPr>
          <p:nvPr>
            <p:ph type="ctrTitle"/>
          </p:nvPr>
        </p:nvSpPr>
        <p:spPr>
          <a:xfrm>
            <a:off x="432200" y="640950"/>
            <a:ext cx="6331500" cy="75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Mission                              Vision </a:t>
            </a:r>
            <a:endParaRPr sz="3000"/>
          </a:p>
        </p:txBody>
      </p:sp>
      <p:sp>
        <p:nvSpPr>
          <p:cNvPr id="109" name="Google Shape;109;p18"/>
          <p:cNvSpPr txBox="1">
            <a:spLocks noGrp="1"/>
          </p:cNvSpPr>
          <p:nvPr>
            <p:ph type="subTitle" idx="1"/>
          </p:nvPr>
        </p:nvSpPr>
        <p:spPr>
          <a:xfrm>
            <a:off x="4572000" y="640950"/>
            <a:ext cx="4375500" cy="3849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To be recognized as the leader in producing high quality products and services </a:t>
            </a:r>
            <a:endParaRPr dirty="0"/>
          </a:p>
          <a:p>
            <a:pPr marL="45720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To be known as market-driven company that strives for excellence, quality, performance and reliability.</a:t>
            </a:r>
            <a:endParaRPr dirty="0"/>
          </a:p>
          <a:p>
            <a:pPr marL="457200" lvl="0" indent="0" algn="l" rtl="0">
              <a:spcBef>
                <a:spcPts val="0"/>
              </a:spcBef>
              <a:spcAft>
                <a:spcPts val="0"/>
              </a:spcAft>
              <a:buNone/>
            </a:pPr>
            <a:endParaRPr dirty="0"/>
          </a:p>
          <a:p>
            <a:pPr marL="457200" lvl="0" indent="-342900" algn="l" rtl="0">
              <a:spcBef>
                <a:spcPts val="0"/>
              </a:spcBef>
              <a:spcAft>
                <a:spcPts val="0"/>
              </a:spcAft>
              <a:buSzPts val="1800"/>
              <a:buChar char="❏"/>
            </a:pPr>
            <a:r>
              <a:rPr lang="en" dirty="0"/>
              <a:t>To preserve and evolve indian craft and artisanal skills  so they remain as integral part of our culture.</a:t>
            </a:r>
            <a:endParaRPr dirty="0"/>
          </a:p>
        </p:txBody>
      </p:sp>
      <p:sp>
        <p:nvSpPr>
          <p:cNvPr id="110" name="Google Shape;110;p18"/>
          <p:cNvSpPr txBox="1"/>
          <p:nvPr/>
        </p:nvSpPr>
        <p:spPr>
          <a:xfrm>
            <a:off x="432300" y="1157033"/>
            <a:ext cx="4139700" cy="3508623"/>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Font typeface="Lato"/>
              <a:buChar char="❏"/>
            </a:pPr>
            <a:r>
              <a:rPr lang="en" sz="1800" dirty="0">
                <a:solidFill>
                  <a:schemeClr val="lt1"/>
                </a:solidFill>
                <a:latin typeface="Lato"/>
                <a:ea typeface="Lato"/>
                <a:cs typeface="Lato"/>
                <a:sym typeface="Lato"/>
              </a:rPr>
              <a:t>Develop, produce and market innovative handmade products.</a:t>
            </a:r>
            <a:endParaRPr sz="1800" dirty="0">
              <a:solidFill>
                <a:schemeClr val="lt1"/>
              </a:solidFill>
              <a:latin typeface="Lato"/>
              <a:ea typeface="Lato"/>
              <a:cs typeface="Lato"/>
              <a:sym typeface="Lato"/>
            </a:endParaRPr>
          </a:p>
          <a:p>
            <a:pPr marL="457200" lvl="0" indent="0" algn="l" rtl="0">
              <a:spcBef>
                <a:spcPts val="0"/>
              </a:spcBef>
              <a:spcAft>
                <a:spcPts val="0"/>
              </a:spcAft>
              <a:buClr>
                <a:schemeClr val="dk2"/>
              </a:buClr>
              <a:buSzPts val="1100"/>
              <a:buFont typeface="Arial"/>
              <a:buNone/>
            </a:pPr>
            <a:endParaRPr sz="1800" dirty="0">
              <a:solidFill>
                <a:schemeClr val="lt1"/>
              </a:solidFill>
              <a:latin typeface="Lato"/>
              <a:ea typeface="Lato"/>
              <a:cs typeface="Lato"/>
              <a:sym typeface="Lato"/>
            </a:endParaRPr>
          </a:p>
          <a:p>
            <a:pPr marL="457200" lvl="0" indent="-342900" algn="l" rtl="0">
              <a:spcBef>
                <a:spcPts val="0"/>
              </a:spcBef>
              <a:spcAft>
                <a:spcPts val="0"/>
              </a:spcAft>
              <a:buClr>
                <a:schemeClr val="lt1"/>
              </a:buClr>
              <a:buSzPts val="1800"/>
              <a:buFont typeface="Lato"/>
              <a:buChar char="❏"/>
            </a:pPr>
            <a:r>
              <a:rPr lang="en" sz="1800" dirty="0">
                <a:solidFill>
                  <a:schemeClr val="lt1"/>
                </a:solidFill>
                <a:latin typeface="Lato"/>
                <a:ea typeface="Lato"/>
                <a:cs typeface="Lato"/>
                <a:sym typeface="Lato"/>
              </a:rPr>
              <a:t>To create enduring values for clients and customers in services through our innovative techniques.</a:t>
            </a:r>
            <a:endParaRPr sz="1800" dirty="0">
              <a:solidFill>
                <a:schemeClr val="lt1"/>
              </a:solidFill>
              <a:latin typeface="Lato"/>
              <a:ea typeface="Lato"/>
              <a:cs typeface="Lato"/>
              <a:sym typeface="Lato"/>
            </a:endParaRPr>
          </a:p>
          <a:p>
            <a:pPr marL="457200" lvl="0" indent="0" algn="l" rtl="0">
              <a:spcBef>
                <a:spcPts val="0"/>
              </a:spcBef>
              <a:spcAft>
                <a:spcPts val="0"/>
              </a:spcAft>
              <a:buClr>
                <a:schemeClr val="dk2"/>
              </a:buClr>
              <a:buSzPts val="1100"/>
              <a:buFont typeface="Arial"/>
              <a:buNone/>
            </a:pPr>
            <a:endParaRPr sz="1800" dirty="0">
              <a:solidFill>
                <a:schemeClr val="lt1"/>
              </a:solidFill>
              <a:latin typeface="Lato"/>
              <a:ea typeface="Lato"/>
              <a:cs typeface="Lato"/>
              <a:sym typeface="Lato"/>
            </a:endParaRPr>
          </a:p>
          <a:p>
            <a:pPr marL="457200" lvl="0" indent="-342900" algn="l" rtl="0">
              <a:spcBef>
                <a:spcPts val="0"/>
              </a:spcBef>
              <a:spcAft>
                <a:spcPts val="0"/>
              </a:spcAft>
              <a:buClr>
                <a:schemeClr val="lt1"/>
              </a:buClr>
              <a:buSzPts val="1800"/>
              <a:buFont typeface="Lato"/>
              <a:buChar char="❏"/>
            </a:pPr>
            <a:r>
              <a:rPr lang="en" sz="1800" dirty="0">
                <a:solidFill>
                  <a:schemeClr val="lt1"/>
                </a:solidFill>
                <a:latin typeface="Lato"/>
                <a:ea typeface="Lato"/>
                <a:cs typeface="Lato"/>
                <a:sym typeface="Lato"/>
              </a:rPr>
              <a:t>To give employment to not only the rural craftsmen but also the urban people, as in, the sales team, web team.</a:t>
            </a:r>
            <a:endParaRPr dirty="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a:spLocks noGrp="1"/>
          </p:cNvSpPr>
          <p:nvPr>
            <p:ph type="ctrTitle"/>
          </p:nvPr>
        </p:nvSpPr>
        <p:spPr>
          <a:xfrm>
            <a:off x="410750" y="60877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Target Market</a:t>
            </a:r>
            <a:endParaRPr sz="3000"/>
          </a:p>
        </p:txBody>
      </p:sp>
      <p:sp>
        <p:nvSpPr>
          <p:cNvPr id="116" name="Google Shape;116;p19"/>
          <p:cNvSpPr txBox="1">
            <a:spLocks noGrp="1"/>
          </p:cNvSpPr>
          <p:nvPr>
            <p:ph type="subTitle" idx="1"/>
          </p:nvPr>
        </p:nvSpPr>
        <p:spPr>
          <a:xfrm>
            <a:off x="410750" y="1285875"/>
            <a:ext cx="6331500" cy="3279000"/>
          </a:xfrm>
          <a:prstGeom prst="rect">
            <a:avLst/>
          </a:prstGeom>
        </p:spPr>
        <p:txBody>
          <a:bodyPr spcFirstLastPara="1" wrap="square" lIns="91425" tIns="91425" rIns="91425" bIns="91425" anchor="b" anchorCtr="0">
            <a:normAutofit fontScale="62500" lnSpcReduction="20000"/>
          </a:bodyPr>
          <a:lstStyle/>
          <a:p>
            <a:pPr marL="0" lvl="0" indent="0" algn="l" rtl="0">
              <a:spcBef>
                <a:spcPts val="0"/>
              </a:spcBef>
              <a:spcAft>
                <a:spcPts val="0"/>
              </a:spcAft>
              <a:buNone/>
            </a:pPr>
            <a:r>
              <a:rPr lang="en" sz="3250"/>
              <a:t>Before choosing a location for handicrafts  business, we conducted our feasibility studies and market survey and we were able to identify the location that has the maximum untapped potential in terms of skilled craftsmen, considering the demand for our  products and service offerings, we decided to settle for Andhra Pradesh. </a:t>
            </a:r>
            <a:endParaRPr sz="3250"/>
          </a:p>
          <a:p>
            <a:pPr marL="0" lvl="0" indent="0" algn="l" rtl="0">
              <a:spcBef>
                <a:spcPts val="0"/>
              </a:spcBef>
              <a:spcAft>
                <a:spcPts val="0"/>
              </a:spcAft>
              <a:buNone/>
            </a:pPr>
            <a:endParaRPr sz="3250"/>
          </a:p>
          <a:p>
            <a:pPr marL="0" lvl="0" indent="0" algn="l" rtl="0">
              <a:spcBef>
                <a:spcPts val="0"/>
              </a:spcBef>
              <a:spcAft>
                <a:spcPts val="0"/>
              </a:spcAft>
              <a:buNone/>
            </a:pPr>
            <a:r>
              <a:rPr lang="en" sz="3250"/>
              <a:t>For this we took into account several factors such as availability of raw materials, nearness to market, availability of infrastructure, economic policies, mindsets of people in a particular region etc.</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0"/>
          <p:cNvSpPr txBox="1">
            <a:spLocks noGrp="1"/>
          </p:cNvSpPr>
          <p:nvPr>
            <p:ph type="ctrTitle"/>
          </p:nvPr>
        </p:nvSpPr>
        <p:spPr>
          <a:xfrm>
            <a:off x="2893225" y="651675"/>
            <a:ext cx="59601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Potential Customers</a:t>
            </a:r>
            <a:endParaRPr sz="3000"/>
          </a:p>
        </p:txBody>
      </p:sp>
      <p:sp>
        <p:nvSpPr>
          <p:cNvPr id="122" name="Google Shape;122;p20"/>
          <p:cNvSpPr txBox="1">
            <a:spLocks noGrp="1"/>
          </p:cNvSpPr>
          <p:nvPr>
            <p:ph type="subTitle" idx="1"/>
          </p:nvPr>
        </p:nvSpPr>
        <p:spPr>
          <a:xfrm>
            <a:off x="2978950" y="1406075"/>
            <a:ext cx="5820600" cy="32016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a:p>
            <a:pPr marL="0" lvl="0" indent="0" algn="l" rtl="0">
              <a:spcBef>
                <a:spcPts val="0"/>
              </a:spcBef>
              <a:spcAft>
                <a:spcPts val="0"/>
              </a:spcAft>
              <a:buNone/>
            </a:pPr>
            <a:r>
              <a:rPr lang="en"/>
              <a:t>The Middle and Upper class Indian households, who are willing to  decorate their houses, at affordable prices. </a:t>
            </a:r>
            <a:endParaRPr/>
          </a:p>
          <a:p>
            <a:pPr marL="0" lvl="0" indent="0" algn="l" rtl="0">
              <a:spcBef>
                <a:spcPts val="0"/>
              </a:spcBef>
              <a:spcAft>
                <a:spcPts val="0"/>
              </a:spcAft>
              <a:buNone/>
            </a:pPr>
            <a:endParaRPr/>
          </a:p>
          <a:p>
            <a:pPr marL="0" lvl="0" indent="0" algn="l" rtl="0">
              <a:spcBef>
                <a:spcPts val="0"/>
              </a:spcBef>
              <a:spcAft>
                <a:spcPts val="0"/>
              </a:spcAft>
              <a:buNone/>
            </a:pPr>
            <a:r>
              <a:rPr lang="en"/>
              <a:t>Urban people mostly due to their rising earning and spending capability</a:t>
            </a:r>
            <a:endParaRPr/>
          </a:p>
          <a:p>
            <a:pPr marL="0" lvl="0" indent="0" algn="l" rtl="0">
              <a:spcBef>
                <a:spcPts val="0"/>
              </a:spcBef>
              <a:spcAft>
                <a:spcPts val="0"/>
              </a:spcAft>
              <a:buNone/>
            </a:pPr>
            <a:endParaRPr/>
          </a:p>
          <a:p>
            <a:pPr marL="0" lvl="0" indent="0" algn="l" rtl="0">
              <a:spcBef>
                <a:spcPts val="0"/>
              </a:spcBef>
              <a:spcAft>
                <a:spcPts val="0"/>
              </a:spcAft>
              <a:buNone/>
            </a:pPr>
            <a:r>
              <a:rPr lang="en"/>
              <a:t>Usually urban people have diverse lifestyles and they are known to be affluent and well-informed about the latest trends.</a:t>
            </a:r>
            <a:endParaRPr/>
          </a:p>
          <a:p>
            <a:pPr marL="0" lvl="0" indent="0" algn="l" rtl="0">
              <a:spcBef>
                <a:spcPts val="0"/>
              </a:spcBef>
              <a:spcAft>
                <a:spcPts val="0"/>
              </a:spcAft>
              <a:buClr>
                <a:schemeClr val="dk2"/>
              </a:buClr>
              <a:buSzPts val="1100"/>
              <a:buFont typeface="Arial"/>
              <a:buNone/>
            </a:pPr>
            <a:endParaRPr/>
          </a:p>
        </p:txBody>
      </p:sp>
      <p:pic>
        <p:nvPicPr>
          <p:cNvPr id="123" name="Google Shape;123;p20"/>
          <p:cNvPicPr preferRelativeResize="0"/>
          <p:nvPr/>
        </p:nvPicPr>
        <p:blipFill>
          <a:blip r:embed="rId3">
            <a:alphaModFix/>
          </a:blip>
          <a:stretch>
            <a:fillRect/>
          </a:stretch>
        </p:blipFill>
        <p:spPr>
          <a:xfrm>
            <a:off x="85375" y="1814100"/>
            <a:ext cx="2807850" cy="21342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1"/>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Market Analysis</a:t>
            </a:r>
            <a:endParaRPr sz="3000"/>
          </a:p>
        </p:txBody>
      </p:sp>
      <p:sp>
        <p:nvSpPr>
          <p:cNvPr id="129" name="Google Shape;129;p21"/>
          <p:cNvSpPr txBox="1">
            <a:spLocks noGrp="1"/>
          </p:cNvSpPr>
          <p:nvPr>
            <p:ph type="subTitle" idx="1"/>
          </p:nvPr>
        </p:nvSpPr>
        <p:spPr>
          <a:xfrm>
            <a:off x="2371725" y="1330050"/>
            <a:ext cx="6331500" cy="3181200"/>
          </a:xfrm>
          <a:prstGeom prst="rect">
            <a:avLst/>
          </a:prstGeom>
        </p:spPr>
        <p:txBody>
          <a:bodyPr spcFirstLastPara="1" wrap="square" lIns="91425" tIns="91425" rIns="91425" bIns="91425" anchor="b" anchorCtr="0">
            <a:normAutofit lnSpcReduction="10000"/>
          </a:bodyPr>
          <a:lstStyle/>
          <a:p>
            <a:pPr marL="0" lvl="0" indent="0" algn="l" rtl="0">
              <a:spcBef>
                <a:spcPts val="0"/>
              </a:spcBef>
              <a:spcAft>
                <a:spcPts val="0"/>
              </a:spcAft>
              <a:buNone/>
            </a:pPr>
            <a:r>
              <a:rPr lang="en"/>
              <a:t>As the Handicrafts sector has a great potential, in terms of employment, exports, etc., there are more and more start-ups coming up along with Government setups. </a:t>
            </a:r>
            <a:endParaRPr/>
          </a:p>
          <a:p>
            <a:pPr marL="0" lvl="0" indent="0" algn="l" rtl="0">
              <a:spcBef>
                <a:spcPts val="0"/>
              </a:spcBef>
              <a:spcAft>
                <a:spcPts val="0"/>
              </a:spcAft>
              <a:buNone/>
            </a:pPr>
            <a:endParaRPr/>
          </a:p>
          <a:p>
            <a:pPr marL="0" lvl="0" indent="0" algn="l" rtl="0">
              <a:spcBef>
                <a:spcPts val="0"/>
              </a:spcBef>
              <a:spcAft>
                <a:spcPts val="0"/>
              </a:spcAft>
              <a:buNone/>
            </a:pPr>
            <a:r>
              <a:rPr lang="en"/>
              <a:t>With the increase in demand and these products being the current day trend in markets, customers are in need of items which are not only attractive and aesthetic, but are also pocket-friendly.</a:t>
            </a:r>
            <a:endParaRPr/>
          </a:p>
          <a:p>
            <a:pPr marL="0" lvl="0" indent="0" algn="l" rtl="0">
              <a:spcBef>
                <a:spcPts val="0"/>
              </a:spcBef>
              <a:spcAft>
                <a:spcPts val="0"/>
              </a:spcAft>
              <a:buNone/>
            </a:pPr>
            <a:endParaRPr/>
          </a:p>
          <a:p>
            <a:pPr marL="0" lvl="0" indent="0" algn="l" rtl="0">
              <a:spcBef>
                <a:spcPts val="0"/>
              </a:spcBef>
              <a:spcAft>
                <a:spcPts val="0"/>
              </a:spcAft>
              <a:buNone/>
            </a:pPr>
            <a:r>
              <a:rPr lang="en"/>
              <a:t>So there is an increasing demand for affordable quality items in the urban areas, which is exactly where we want to come in handy and serve the purpose.</a:t>
            </a:r>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1301</Words>
  <Application>Microsoft Office PowerPoint</Application>
  <PresentationFormat>On-screen Show (16:9)</PresentationFormat>
  <Paragraphs>157</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Raleway Medium</vt:lpstr>
      <vt:lpstr>Playfair Display</vt:lpstr>
      <vt:lpstr>Lato</vt:lpstr>
      <vt:lpstr>Raleway SemiBold</vt:lpstr>
      <vt:lpstr>Raleway</vt:lpstr>
      <vt:lpstr>Swiss</vt:lpstr>
      <vt:lpstr>Business Plan  Handicrafts Item </vt:lpstr>
      <vt:lpstr>Business Idea</vt:lpstr>
      <vt:lpstr>Background</vt:lpstr>
      <vt:lpstr>PowerPoint Presentation</vt:lpstr>
      <vt:lpstr>Products and services</vt:lpstr>
      <vt:lpstr>Mission                              Vision </vt:lpstr>
      <vt:lpstr>Target Market</vt:lpstr>
      <vt:lpstr>Potential Customers</vt:lpstr>
      <vt:lpstr>Market Analysis</vt:lpstr>
      <vt:lpstr>PowerPoint Presentation</vt:lpstr>
      <vt:lpstr>Competition |  Advantage</vt:lpstr>
      <vt:lpstr>Strategy</vt:lpstr>
      <vt:lpstr>Marketing and sale strategies we will adopt are:</vt:lpstr>
      <vt:lpstr>Business Model</vt:lpstr>
      <vt:lpstr>PowerPoint Presentation</vt:lpstr>
      <vt:lpstr>Management</vt:lpstr>
      <vt:lpstr>Revenue Model</vt:lpstr>
      <vt:lpstr>PowerPoint Presentation</vt:lpstr>
      <vt:lpstr>PowerPoint Presentation</vt:lpstr>
      <vt:lpstr>Sustainability And Expansion Strategy</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Plan  Handicrafts Item</dc:title>
  <dc:creator>Lenovo</dc:creator>
  <cp:lastModifiedBy>Tridipta Das</cp:lastModifiedBy>
  <cp:revision>4</cp:revision>
  <dcterms:modified xsi:type="dcterms:W3CDTF">2021-11-11T21:24:41Z</dcterms:modified>
</cp:coreProperties>
</file>